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18"/>
  </p:notesMasterIdLst>
  <p:handoutMasterIdLst>
    <p:handoutMasterId r:id="rId19"/>
  </p:handoutMasterIdLst>
  <p:sldIdLst>
    <p:sldId id="256" r:id="rId2"/>
    <p:sldId id="315" r:id="rId3"/>
    <p:sldId id="335" r:id="rId4"/>
    <p:sldId id="322" r:id="rId5"/>
    <p:sldId id="327" r:id="rId6"/>
    <p:sldId id="328" r:id="rId7"/>
    <p:sldId id="339" r:id="rId8"/>
    <p:sldId id="342" r:id="rId9"/>
    <p:sldId id="343" r:id="rId10"/>
    <p:sldId id="341" r:id="rId11"/>
    <p:sldId id="344" r:id="rId12"/>
    <p:sldId id="345" r:id="rId13"/>
    <p:sldId id="346" r:id="rId14"/>
    <p:sldId id="340" r:id="rId15"/>
    <p:sldId id="331" r:id="rId16"/>
    <p:sldId id="316" r:id="rId17"/>
  </p:sldIdLst>
  <p:sldSz cx="12192000" cy="6858000"/>
  <p:notesSz cx="6858000" cy="9144000"/>
  <p:embeddedFontLst>
    <p:embeddedFont>
      <p:font typeface="배달의민족 주아" panose="020B0600000101010101" charset="-127"/>
      <p:regular r:id="rId20"/>
    </p:embeddedFont>
    <p:embeddedFont>
      <p:font typeface="배찌체" panose="020B0600000101010101" charset="-127"/>
      <p:regular r:id="rId21"/>
    </p:embeddedFont>
    <p:embeddedFont>
      <p:font typeface="맑은 고딕" panose="020B0503020000020004" pitchFamily="50" charset="-127"/>
      <p:regular r:id="rId22"/>
      <p:bold r:id="rId23"/>
    </p:embeddedFont>
    <p:embeddedFont>
      <p:font typeface="배달의민족 도현" panose="020B0600000101010101" pitchFamily="50" charset="-127"/>
      <p:regular r:id="rId24"/>
    </p:embeddedFont>
    <p:embeddedFont>
      <p:font typeface="배달의민족 연성" panose="020B0600000101010101" pitchFamily="50" charset="-127"/>
      <p:regular r:id="rId25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37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0A15C55-8517-42AA-B614-E9B94910E393}" styleName="보통 스타일 2 - 강조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22838BEF-8BB2-4498-84A7-C5851F593DF1}" styleName="보통 스타일 4 - 강조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6778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942" y="84"/>
      </p:cViewPr>
      <p:guideLst>
        <p:guide orient="horz" pos="2137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8" d="100"/>
          <a:sy n="88" d="100"/>
        </p:scale>
        <p:origin x="3822" y="7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font" Target="fonts/font2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6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1.fntdata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5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4.fntdata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3.fntdata"/><Relationship Id="rId27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98F9F47-6139-45A7-895C-0EEDCD1D7995}" type="datetimeFigureOut">
              <a:rPr lang="ko-KR" altLang="en-US" smtClean="0"/>
              <a:t>2021-05-13-Thu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14358EC-341B-4FAD-B258-C300DF6E9E8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5405387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FAD971C-8444-4325-9A25-B1B12A8E19D6}" type="datetimeFigureOut">
              <a:rPr lang="ko-KR" altLang="en-US" smtClean="0"/>
              <a:t>2021-05-13-Thu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0B78F2F-BC66-4C39-9F07-AC0389E527A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4128344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C37913-13B4-48F3-BCDE-49E17588F2E5}" type="datetime1">
              <a:rPr lang="ko-KR" altLang="en-US" smtClean="0"/>
              <a:t>2021-05-13-Thu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8" name="직사각형 7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5000"/>
                  <a:lumOff val="95000"/>
                  <a:alpha val="0"/>
                </a:schemeClr>
              </a:gs>
              <a:gs pos="100000">
                <a:schemeClr val="bg1">
                  <a:lumMod val="50000"/>
                </a:schemeClr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5503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73ACA0-12E8-4257-935C-CE632F32876D}" type="datetime1">
              <a:rPr lang="ko-KR" altLang="en-US" smtClean="0"/>
              <a:t>2021-05-13-Thu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4521967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903683-4F9E-43C2-918F-81B408833CAB}" type="datetime1">
              <a:rPr lang="ko-KR" altLang="en-US" smtClean="0"/>
              <a:t>2021-05-13-Thu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89363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>
            <a:lvl1pPr algn="ctr">
              <a:defRPr sz="3600">
                <a:latin typeface="배달의민족 연성" panose="020B0600000101010101" pitchFamily="50" charset="-127"/>
                <a:ea typeface="배달의민족 연성" panose="020B0600000101010101" pitchFamily="50" charset="-127"/>
              </a:defRPr>
            </a:lvl1pPr>
            <a:lvl2pPr algn="ctr">
              <a:defRPr sz="3200">
                <a:latin typeface="배달의민족 연성" panose="020B0600000101010101" pitchFamily="50" charset="-127"/>
                <a:ea typeface="배달의민족 연성" panose="020B0600000101010101" pitchFamily="50" charset="-127"/>
              </a:defRPr>
            </a:lvl2pPr>
            <a:lvl3pPr algn="ctr">
              <a:defRPr sz="2800">
                <a:latin typeface="배달의민족 연성" panose="020B0600000101010101" pitchFamily="50" charset="-127"/>
                <a:ea typeface="배달의민족 연성" panose="020B0600000101010101" pitchFamily="50" charset="-127"/>
              </a:defRPr>
            </a:lvl3pPr>
            <a:lvl4pPr algn="ctr">
              <a:defRPr sz="2400">
                <a:latin typeface="배달의민족 연성" panose="020B0600000101010101" pitchFamily="50" charset="-127"/>
                <a:ea typeface="배달의민족 연성" panose="020B0600000101010101" pitchFamily="50" charset="-127"/>
              </a:defRPr>
            </a:lvl4pPr>
            <a:lvl5pPr algn="ctr">
              <a:defRPr sz="2400">
                <a:latin typeface="배달의민족 연성" panose="020B0600000101010101" pitchFamily="50" charset="-127"/>
                <a:ea typeface="배달의민족 연성" panose="020B0600000101010101" pitchFamily="50" charset="-127"/>
              </a:defRPr>
            </a:lvl5pPr>
          </a:lstStyle>
          <a:p>
            <a:pPr lvl="0"/>
            <a:r>
              <a:rPr lang="ko-KR" altLang="en-US" dirty="0"/>
              <a:t>마스터 텍스트 스타일 편집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852B86-1F3F-4675-B9B8-17E412C065A7}" type="datetime1">
              <a:rPr lang="ko-KR" altLang="en-US" smtClean="0"/>
              <a:t>2021-05-13-Thu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defRPr>
            </a:lvl1pPr>
          </a:lstStyle>
          <a:p>
            <a:fld id="{112C1D26-E964-42A2-817D-F61DE8DDCE62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  <p:sp>
        <p:nvSpPr>
          <p:cNvPr id="16" name="직사각형 15"/>
          <p:cNvSpPr/>
          <p:nvPr userDrawn="1"/>
        </p:nvSpPr>
        <p:spPr>
          <a:xfrm>
            <a:off x="259371" y="172588"/>
            <a:ext cx="5764059" cy="614522"/>
          </a:xfrm>
          <a:prstGeom prst="rect">
            <a:avLst/>
          </a:prstGeom>
          <a:solidFill>
            <a:schemeClr val="bg1">
              <a:lumMod val="95000"/>
            </a:schemeClr>
          </a:solidFill>
          <a:ln w="2857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59372" y="192178"/>
            <a:ext cx="5764058" cy="594932"/>
          </a:xfrm>
          <a:noFill/>
        </p:spPr>
        <p:txBody>
          <a:bodyPr anchor="b" anchorCtr="0">
            <a:noAutofit/>
          </a:bodyPr>
          <a:lstStyle>
            <a:lvl1pPr algn="ctr">
              <a:defRPr sz="3200">
                <a:solidFill>
                  <a:schemeClr val="tx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</p:spTree>
    <p:extLst>
      <p:ext uri="{BB962C8B-B14F-4D97-AF65-F5344CB8AC3E}">
        <p14:creationId xmlns:p14="http://schemas.microsoft.com/office/powerpoint/2010/main" val="20610724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DB50CF-63A4-4856-87C6-F9FBC1FC0BE8}" type="datetime1">
              <a:rPr lang="ko-KR" altLang="en-US" smtClean="0"/>
              <a:t>2021-05-13-Thu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37921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416AA0-71CA-4BC0-A766-0BABA2A28182}" type="datetime1">
              <a:rPr lang="ko-KR" altLang="en-US" smtClean="0"/>
              <a:t>2021-05-13-Thu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449530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8BE577-D494-4BE1-B429-09FBDFD7F62D}" type="datetime1">
              <a:rPr lang="ko-KR" altLang="en-US" smtClean="0"/>
              <a:t>2021-05-13-Thu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30198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55BBAB-FD27-45CC-B09E-294D7749D761}" type="datetime1">
              <a:rPr lang="ko-KR" altLang="en-US" smtClean="0"/>
              <a:t>2021-05-13-Thu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280676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40E135-6E3B-4E5F-945A-8B1DD6234568}" type="datetime1">
              <a:rPr lang="ko-KR" altLang="en-US" smtClean="0"/>
              <a:t>2021-05-13-Thu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541658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77CAC4-EFED-42B8-ABF9-89227E1397A7}" type="datetime1">
              <a:rPr lang="ko-KR" altLang="en-US" smtClean="0"/>
              <a:t>2021-05-13-Thu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1258892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B7D58A-6307-4274-B0A4-10F255840A45}" type="datetime1">
              <a:rPr lang="ko-KR" altLang="en-US" smtClean="0"/>
              <a:t>2021-05-13-Thu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948764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B1BCF0C-D2AC-434C-9CB1-01536DA51522}" type="datetime1">
              <a:rPr lang="ko-KR" altLang="en-US" smtClean="0"/>
              <a:t>2021-05-13-Thu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00" b="1">
                <a:solidFill>
                  <a:schemeClr val="tx1">
                    <a:tint val="75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defRPr>
            </a:lvl1pPr>
          </a:lstStyle>
          <a:p>
            <a:fld id="{112C1D26-E964-42A2-817D-F61DE8DDCE62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  <p:sp>
        <p:nvSpPr>
          <p:cNvPr id="7" name="직사각형 6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5000"/>
                  <a:lumOff val="95000"/>
                  <a:alpha val="0"/>
                </a:schemeClr>
              </a:gs>
              <a:gs pos="100000">
                <a:schemeClr val="bg1">
                  <a:lumMod val="50000"/>
                </a:schemeClr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092877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8.png"/><Relationship Id="rId4" Type="http://schemas.openxmlformats.org/officeDocument/2006/relationships/image" Target="../media/image27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jpg"/><Relationship Id="rId4" Type="http://schemas.openxmlformats.org/officeDocument/2006/relationships/image" Target="../media/image5.jp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1</a:t>
            </a:fld>
            <a:endParaRPr lang="ko-KR" altLang="en-US"/>
          </a:p>
        </p:txBody>
      </p:sp>
      <p:sp>
        <p:nvSpPr>
          <p:cNvPr id="10" name="직사각형 9"/>
          <p:cNvSpPr/>
          <p:nvPr/>
        </p:nvSpPr>
        <p:spPr>
          <a:xfrm>
            <a:off x="3044573" y="1329256"/>
            <a:ext cx="5323573" cy="1938992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ko-KR" altLang="en-US" sz="6000" b="1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배찌체" panose="00000500000000000000" pitchFamily="2" charset="-127"/>
                <a:ea typeface="배찌체" panose="00000500000000000000" pitchFamily="2" charset="-127"/>
              </a:rPr>
              <a:t>시간의 마녀 </a:t>
            </a:r>
            <a:br>
              <a:rPr lang="en-US" altLang="ko-KR" sz="6000" b="1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배찌체" panose="00000500000000000000" pitchFamily="2" charset="-127"/>
                <a:ea typeface="배찌체" panose="00000500000000000000" pitchFamily="2" charset="-127"/>
              </a:rPr>
            </a:br>
            <a:r>
              <a:rPr lang="en-US" altLang="ko-KR" sz="6000" b="1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배찌체" panose="00000500000000000000" pitchFamily="2" charset="-127"/>
                <a:ea typeface="배찌체" panose="00000500000000000000" pitchFamily="2" charset="-127"/>
              </a:rPr>
              <a:t>&lt; Witch of Time &gt;</a:t>
            </a:r>
          </a:p>
        </p:txBody>
      </p:sp>
      <p:sp>
        <p:nvSpPr>
          <p:cNvPr id="12" name="사각형: 둥근 모서리 13"/>
          <p:cNvSpPr/>
          <p:nvPr/>
        </p:nvSpPr>
        <p:spPr>
          <a:xfrm>
            <a:off x="4717196" y="3868297"/>
            <a:ext cx="1978326" cy="312948"/>
          </a:xfrm>
          <a:prstGeom prst="roundRect">
            <a:avLst>
              <a:gd name="adj" fmla="val 49147"/>
            </a:avLst>
          </a:prstGeom>
          <a:solidFill>
            <a:schemeClr val="bg1"/>
          </a:solidFill>
          <a:ln>
            <a:solidFill>
              <a:schemeClr val="bg2">
                <a:lumMod val="90000"/>
              </a:schemeClr>
            </a:solidFill>
          </a:ln>
          <a:effectLst>
            <a:outerShdw blurRad="508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중간 발표 자료</a:t>
            </a:r>
          </a:p>
        </p:txBody>
      </p:sp>
      <p:sp>
        <p:nvSpPr>
          <p:cNvPr id="14" name="사각형: 둥근 모서리 13"/>
          <p:cNvSpPr/>
          <p:nvPr/>
        </p:nvSpPr>
        <p:spPr>
          <a:xfrm>
            <a:off x="3044573" y="4500196"/>
            <a:ext cx="5323573" cy="751845"/>
          </a:xfrm>
          <a:prstGeom prst="roundRect">
            <a:avLst>
              <a:gd name="adj" fmla="val 37160"/>
            </a:avLst>
          </a:prstGeom>
          <a:solidFill>
            <a:schemeClr val="bg1"/>
          </a:solidFill>
          <a:ln>
            <a:solidFill>
              <a:schemeClr val="bg2">
                <a:lumMod val="90000"/>
              </a:schemeClr>
            </a:solidFill>
          </a:ln>
          <a:effectLst>
            <a:outerShdw blurRad="508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lnSpc>
                <a:spcPct val="90000"/>
              </a:lnSpc>
              <a:spcBef>
                <a:spcPts val="1000"/>
              </a:spcBef>
            </a:pPr>
            <a:r>
              <a:rPr lang="en-US" altLang="ko-KR" dirty="0">
                <a:solidFill>
                  <a:prstClr val="black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2021</a:t>
            </a:r>
            <a:r>
              <a:rPr lang="ko-KR" altLang="en-US" dirty="0">
                <a:solidFill>
                  <a:prstClr val="black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년도 졸업작품 중간 발표 자료</a:t>
            </a:r>
          </a:p>
        </p:txBody>
      </p:sp>
      <p:graphicFrame>
        <p:nvGraphicFramePr>
          <p:cNvPr id="9" name="표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68005161"/>
              </p:ext>
            </p:extLst>
          </p:nvPr>
        </p:nvGraphicFramePr>
        <p:xfrm>
          <a:off x="8610600" y="445336"/>
          <a:ext cx="3085117" cy="16154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085117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660314">
                <a:tc>
                  <a:txBody>
                    <a:bodyPr/>
                    <a:lstStyle/>
                    <a:p>
                      <a:pPr marL="0" marR="0" indent="0" algn="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2000" b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2016180037 </a:t>
                      </a:r>
                      <a:r>
                        <a:rPr lang="ko-KR" altLang="en-US" sz="2000" b="0" dirty="0" err="1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임건호</a:t>
                      </a:r>
                      <a:endParaRPr lang="en-US" altLang="ko-KR" sz="2000" b="0" dirty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2000" b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2016182019 </a:t>
                      </a:r>
                      <a:r>
                        <a:rPr lang="ko-KR" altLang="en-US" sz="2000" b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성기홍</a:t>
                      </a:r>
                      <a:endParaRPr lang="en-US" altLang="ko-KR" sz="2000" b="0" dirty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2000" b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2015182003 </a:t>
                      </a:r>
                      <a:r>
                        <a:rPr lang="ko-KR" altLang="en-US" sz="2000" b="0" dirty="0" err="1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권호민</a:t>
                      </a:r>
                      <a:endParaRPr lang="en-US" altLang="ko-KR" sz="2000" b="0" dirty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2000" b="0" dirty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000" b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지도교수 </a:t>
                      </a:r>
                      <a:r>
                        <a:rPr lang="en-US" altLang="ko-KR" sz="2000" b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:</a:t>
                      </a:r>
                      <a:r>
                        <a:rPr lang="en-US" altLang="ko-KR" sz="2000" b="0" baseline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</a:t>
                      </a:r>
                      <a:r>
                        <a:rPr lang="ko-KR" altLang="en-US" sz="2000" b="0" baseline="0" dirty="0" err="1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정내훈</a:t>
                      </a:r>
                      <a:endParaRPr lang="en-US" altLang="ko-KR" sz="2000" b="0" dirty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94226929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61257" y="169123"/>
            <a:ext cx="5718629" cy="594932"/>
          </a:xfrm>
        </p:spPr>
        <p:txBody>
          <a:bodyPr/>
          <a:lstStyle/>
          <a:p>
            <a:r>
              <a:rPr lang="en-US" altLang="ko-KR" dirty="0"/>
              <a:t>5. </a:t>
            </a:r>
            <a:r>
              <a:rPr lang="ko-KR" altLang="en-US" dirty="0"/>
              <a:t>개발 내용</a:t>
            </a: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10</a:t>
            </a:fld>
            <a:endParaRPr lang="ko-KR" altLang="en-US"/>
          </a:p>
        </p:txBody>
      </p:sp>
      <p:cxnSp>
        <p:nvCxnSpPr>
          <p:cNvPr id="23" name="직선 연결선 22"/>
          <p:cNvCxnSpPr/>
          <p:nvPr/>
        </p:nvCxnSpPr>
        <p:spPr>
          <a:xfrm>
            <a:off x="6094939" y="1047404"/>
            <a:ext cx="0" cy="4933226"/>
          </a:xfrm>
          <a:prstGeom prst="line">
            <a:avLst/>
          </a:prstGeom>
          <a:ln w="285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5" name="표 4">
            <a:extLst>
              <a:ext uri="{FF2B5EF4-FFF2-40B4-BE49-F238E27FC236}">
                <a16:creationId xmlns:a16="http://schemas.microsoft.com/office/drawing/2014/main" id="{75707E98-CAC0-4798-B59D-3A3D8B1FA119}"/>
              </a:ext>
            </a:extLst>
          </p:cNvPr>
          <p:cNvGraphicFramePr>
            <a:graphicFrameLocks noGrp="1"/>
          </p:cNvGraphicFramePr>
          <p:nvPr/>
        </p:nvGraphicFramePr>
        <p:xfrm>
          <a:off x="261257" y="917147"/>
          <a:ext cx="2114939" cy="457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14939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400" b="0" baseline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특수 블록 구현</a:t>
                      </a:r>
                      <a:endParaRPr lang="en-US" altLang="ko-KR" sz="2400" b="0" baseline="0" dirty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  <p:graphicFrame>
        <p:nvGraphicFramePr>
          <p:cNvPr id="10" name="표 9">
            <a:extLst>
              <a:ext uri="{FF2B5EF4-FFF2-40B4-BE49-F238E27FC236}">
                <a16:creationId xmlns:a16="http://schemas.microsoft.com/office/drawing/2014/main" id="{580FAA08-02DF-4B56-94BA-962325CCC15E}"/>
              </a:ext>
            </a:extLst>
          </p:cNvPr>
          <p:cNvGraphicFramePr>
            <a:graphicFrameLocks noGrp="1"/>
          </p:cNvGraphicFramePr>
          <p:nvPr/>
        </p:nvGraphicFramePr>
        <p:xfrm>
          <a:off x="6201708" y="4003848"/>
          <a:ext cx="5743424" cy="235250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743424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2352502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800" b="0" baseline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블록의 아래</a:t>
                      </a:r>
                      <a:r>
                        <a:rPr lang="en-US" altLang="ko-KR" sz="1800" b="0" baseline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, </a:t>
                      </a:r>
                      <a:r>
                        <a:rPr lang="ko-KR" altLang="en-US" sz="1800" b="0" baseline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전후좌우 방향에 부모보다 높이가 낮은 </a:t>
                      </a:r>
                      <a:endParaRPr lang="en-US" altLang="ko-KR" sz="1800" b="0" baseline="0" dirty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800" b="0" baseline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블록을 복사하여 생성해 유체 블록을 구현</a:t>
                      </a:r>
                      <a:endParaRPr lang="en-US" altLang="ko-KR" sz="1800" b="0" baseline="0" dirty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800" b="0" baseline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부모 블록이 주변의 열원 블록 등으로 사라지면 </a:t>
                      </a:r>
                      <a:endParaRPr lang="en-US" altLang="ko-KR" sz="1800" b="0" baseline="0" dirty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800" b="0" baseline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더미들은 일정 시간이 지난 뒤 차례로 삭제됨</a:t>
                      </a:r>
                      <a:r>
                        <a:rPr lang="en-US" altLang="ko-KR" sz="1800" b="0" baseline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.</a:t>
                      </a:r>
                    </a:p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800" b="0" baseline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이 외에 주변에 열을 가해서 상변환을 일으키는 열원 블록</a:t>
                      </a:r>
                      <a:r>
                        <a:rPr lang="en-US" altLang="ko-KR" sz="1800" b="0" baseline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, </a:t>
                      </a:r>
                    </a:p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800" b="0" baseline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시간 마법을 적용하여 </a:t>
                      </a:r>
                      <a:r>
                        <a:rPr lang="ko-KR" altLang="en-US" sz="1800" b="0" baseline="0" dirty="0" err="1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메쉬를</a:t>
                      </a:r>
                      <a:r>
                        <a:rPr lang="ko-KR" altLang="en-US" sz="1800" b="0" baseline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</a:t>
                      </a:r>
                      <a:r>
                        <a:rPr lang="ko-KR" altLang="en-US" sz="1800" b="0" baseline="0" dirty="0" err="1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변환시킬수</a:t>
                      </a:r>
                      <a:r>
                        <a:rPr lang="ko-KR" altLang="en-US" sz="1800" b="0" baseline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있는 블록 등이 존재</a:t>
                      </a:r>
                      <a:endParaRPr lang="en-US" altLang="ko-KR" sz="1800" b="0" baseline="0" dirty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  <p:pic>
        <p:nvPicPr>
          <p:cNvPr id="7" name="그림 6">
            <a:extLst>
              <a:ext uri="{FF2B5EF4-FFF2-40B4-BE49-F238E27FC236}">
                <a16:creationId xmlns:a16="http://schemas.microsoft.com/office/drawing/2014/main" id="{B1431B8B-7EE2-4B26-8CFB-2B383590307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1257" y="1472133"/>
            <a:ext cx="4985745" cy="2440981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1A13A863-D130-47BF-90E6-7F6434E0925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1257" y="3913114"/>
            <a:ext cx="4985745" cy="2445211"/>
          </a:xfrm>
          <a:prstGeom prst="rect">
            <a:avLst/>
          </a:prstGeom>
        </p:spPr>
      </p:pic>
      <p:pic>
        <p:nvPicPr>
          <p:cNvPr id="14" name="그림 13">
            <a:extLst>
              <a:ext uri="{FF2B5EF4-FFF2-40B4-BE49-F238E27FC236}">
                <a16:creationId xmlns:a16="http://schemas.microsoft.com/office/drawing/2014/main" id="{F76E9FFF-A122-4C44-981C-E7C1E637C40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57465" y="169123"/>
            <a:ext cx="2408892" cy="1244932"/>
          </a:xfrm>
          <a:prstGeom prst="rect">
            <a:avLst/>
          </a:prstGeom>
        </p:spPr>
      </p:pic>
      <p:pic>
        <p:nvPicPr>
          <p:cNvPr id="16" name="그림 15">
            <a:extLst>
              <a:ext uri="{FF2B5EF4-FFF2-40B4-BE49-F238E27FC236}">
                <a16:creationId xmlns:a16="http://schemas.microsoft.com/office/drawing/2014/main" id="{223ED602-C8D5-4E5D-AA3C-C9A59B611CF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234096" y="1434614"/>
            <a:ext cx="4016972" cy="25194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897055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61257" y="169123"/>
            <a:ext cx="5718629" cy="594932"/>
          </a:xfrm>
        </p:spPr>
        <p:txBody>
          <a:bodyPr/>
          <a:lstStyle/>
          <a:p>
            <a:r>
              <a:rPr lang="en-US" altLang="ko-KR" dirty="0"/>
              <a:t>5. </a:t>
            </a:r>
            <a:r>
              <a:rPr lang="ko-KR" altLang="en-US" dirty="0"/>
              <a:t>개발 내용</a:t>
            </a: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11</a:t>
            </a:fld>
            <a:endParaRPr lang="ko-KR" altLang="en-US"/>
          </a:p>
        </p:txBody>
      </p:sp>
      <p:cxnSp>
        <p:nvCxnSpPr>
          <p:cNvPr id="23" name="직선 연결선 22"/>
          <p:cNvCxnSpPr/>
          <p:nvPr/>
        </p:nvCxnSpPr>
        <p:spPr>
          <a:xfrm>
            <a:off x="6094939" y="1047404"/>
            <a:ext cx="0" cy="4933226"/>
          </a:xfrm>
          <a:prstGeom prst="line">
            <a:avLst/>
          </a:prstGeom>
          <a:ln w="285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5" name="표 4">
            <a:extLst>
              <a:ext uri="{FF2B5EF4-FFF2-40B4-BE49-F238E27FC236}">
                <a16:creationId xmlns:a16="http://schemas.microsoft.com/office/drawing/2014/main" id="{75707E98-CAC0-4798-B59D-3A3D8B1FA119}"/>
              </a:ext>
            </a:extLst>
          </p:cNvPr>
          <p:cNvGraphicFramePr>
            <a:graphicFrameLocks noGrp="1"/>
          </p:cNvGraphicFramePr>
          <p:nvPr/>
        </p:nvGraphicFramePr>
        <p:xfrm>
          <a:off x="261257" y="917147"/>
          <a:ext cx="2114939" cy="457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14939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400" b="0" baseline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작업 효율화</a:t>
                      </a:r>
                      <a:endParaRPr lang="en-US" altLang="ko-KR" sz="2400" b="0" baseline="0" dirty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  <p:graphicFrame>
        <p:nvGraphicFramePr>
          <p:cNvPr id="10" name="표 9">
            <a:extLst>
              <a:ext uri="{FF2B5EF4-FFF2-40B4-BE49-F238E27FC236}">
                <a16:creationId xmlns:a16="http://schemas.microsoft.com/office/drawing/2014/main" id="{580FAA08-02DF-4B56-94BA-962325CCC15E}"/>
              </a:ext>
            </a:extLst>
          </p:cNvPr>
          <p:cNvGraphicFramePr>
            <a:graphicFrameLocks noGrp="1"/>
          </p:cNvGraphicFramePr>
          <p:nvPr/>
        </p:nvGraphicFramePr>
        <p:xfrm>
          <a:off x="6201708" y="4003848"/>
          <a:ext cx="5743424" cy="235250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743424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2352502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800" b="0" baseline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블록과 커맨드 블록 추가 작업의 효율성을 위해</a:t>
                      </a:r>
                      <a:r>
                        <a:rPr lang="en-US" altLang="ko-KR" sz="1800" b="0" baseline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</a:t>
                      </a:r>
                    </a:p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800" b="0" baseline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데이터 테이블을 통하여 블록을 관리</a:t>
                      </a:r>
                      <a:endParaRPr lang="en-US" altLang="ko-KR" sz="1800" b="0" baseline="0" dirty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800" b="0" baseline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인벤토리와 커맨드 블록 위젯 등에서 </a:t>
                      </a:r>
                      <a:endParaRPr lang="en-US" altLang="ko-KR" sz="1800" b="0" baseline="0" dirty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800" b="0" baseline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데이터 테이블의 모든 내용을 읽어와서 위젯의 내용을 생성</a:t>
                      </a:r>
                      <a:endParaRPr lang="en-US" altLang="ko-KR" sz="1800" b="0" baseline="0" dirty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  <p:pic>
        <p:nvPicPr>
          <p:cNvPr id="6" name="그림 5">
            <a:extLst>
              <a:ext uri="{FF2B5EF4-FFF2-40B4-BE49-F238E27FC236}">
                <a16:creationId xmlns:a16="http://schemas.microsoft.com/office/drawing/2014/main" id="{BBF2F166-C31C-4634-9CC3-9637165C472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391" y="1809879"/>
            <a:ext cx="5895495" cy="2314796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F57077BE-81CC-4807-AC87-0408EDEC57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392" y="3816884"/>
            <a:ext cx="5895494" cy="2083438"/>
          </a:xfrm>
          <a:prstGeom prst="rect">
            <a:avLst/>
          </a:prstGeom>
        </p:spPr>
      </p:pic>
      <p:pic>
        <p:nvPicPr>
          <p:cNvPr id="17" name="그림 16">
            <a:extLst>
              <a:ext uri="{FF2B5EF4-FFF2-40B4-BE49-F238E27FC236}">
                <a16:creationId xmlns:a16="http://schemas.microsoft.com/office/drawing/2014/main" id="{70E76184-7DAD-4C5D-9914-81A2C6ACAD6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01708" y="1856313"/>
            <a:ext cx="5784147" cy="1995678"/>
          </a:xfrm>
          <a:prstGeom prst="rect">
            <a:avLst/>
          </a:prstGeom>
        </p:spPr>
      </p:pic>
      <p:pic>
        <p:nvPicPr>
          <p:cNvPr id="19" name="그림 18">
            <a:extLst>
              <a:ext uri="{FF2B5EF4-FFF2-40B4-BE49-F238E27FC236}">
                <a16:creationId xmlns:a16="http://schemas.microsoft.com/office/drawing/2014/main" id="{127237BD-52F7-4A8F-B99D-8DF61A19EFB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695652" y="77454"/>
            <a:ext cx="1836470" cy="1679385"/>
          </a:xfrm>
          <a:prstGeom prst="rect">
            <a:avLst/>
          </a:prstGeom>
        </p:spPr>
      </p:pic>
      <p:pic>
        <p:nvPicPr>
          <p:cNvPr id="21" name="그림 20">
            <a:extLst>
              <a:ext uri="{FF2B5EF4-FFF2-40B4-BE49-F238E27FC236}">
                <a16:creationId xmlns:a16="http://schemas.microsoft.com/office/drawing/2014/main" id="{ABD3788B-8740-41E8-9FA9-3675769AC4A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144776" y="77454"/>
            <a:ext cx="2539239" cy="16837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54422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61257" y="169123"/>
            <a:ext cx="5718629" cy="594932"/>
          </a:xfrm>
        </p:spPr>
        <p:txBody>
          <a:bodyPr/>
          <a:lstStyle/>
          <a:p>
            <a:r>
              <a:rPr lang="en-US" altLang="ko-KR" dirty="0"/>
              <a:t>5. </a:t>
            </a:r>
            <a:r>
              <a:rPr lang="ko-KR" altLang="en-US" dirty="0"/>
              <a:t>개발 내용</a:t>
            </a: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12</a:t>
            </a:fld>
            <a:endParaRPr lang="ko-KR" altLang="en-US"/>
          </a:p>
        </p:txBody>
      </p:sp>
      <p:cxnSp>
        <p:nvCxnSpPr>
          <p:cNvPr id="23" name="직선 연결선 22"/>
          <p:cNvCxnSpPr/>
          <p:nvPr/>
        </p:nvCxnSpPr>
        <p:spPr>
          <a:xfrm>
            <a:off x="6094939" y="1047404"/>
            <a:ext cx="0" cy="4933226"/>
          </a:xfrm>
          <a:prstGeom prst="line">
            <a:avLst/>
          </a:prstGeom>
          <a:ln w="285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5" name="표 4">
            <a:extLst>
              <a:ext uri="{FF2B5EF4-FFF2-40B4-BE49-F238E27FC236}">
                <a16:creationId xmlns:a16="http://schemas.microsoft.com/office/drawing/2014/main" id="{75707E98-CAC0-4798-B59D-3A3D8B1FA119}"/>
              </a:ext>
            </a:extLst>
          </p:cNvPr>
          <p:cNvGraphicFramePr>
            <a:graphicFrameLocks noGrp="1"/>
          </p:cNvGraphicFramePr>
          <p:nvPr/>
        </p:nvGraphicFramePr>
        <p:xfrm>
          <a:off x="261257" y="917147"/>
          <a:ext cx="2114939" cy="457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14939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400" b="0" baseline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커맨드 블록</a:t>
                      </a:r>
                      <a:endParaRPr lang="en-US" altLang="ko-KR" sz="2400" b="0" baseline="0" dirty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  <p:graphicFrame>
        <p:nvGraphicFramePr>
          <p:cNvPr id="10" name="표 9">
            <a:extLst>
              <a:ext uri="{FF2B5EF4-FFF2-40B4-BE49-F238E27FC236}">
                <a16:creationId xmlns:a16="http://schemas.microsoft.com/office/drawing/2014/main" id="{580FAA08-02DF-4B56-94BA-962325CCC15E}"/>
              </a:ext>
            </a:extLst>
          </p:cNvPr>
          <p:cNvGraphicFramePr>
            <a:graphicFrameLocks noGrp="1"/>
          </p:cNvGraphicFramePr>
          <p:nvPr/>
        </p:nvGraphicFramePr>
        <p:xfrm>
          <a:off x="6201708" y="4003848"/>
          <a:ext cx="5743424" cy="235250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743424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2352502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b="0" baseline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UI </a:t>
                      </a:r>
                      <a:r>
                        <a:rPr lang="ko-KR" altLang="en-US" sz="1800" b="0" baseline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위젯에 커맨드 블록과 </a:t>
                      </a:r>
                      <a:r>
                        <a:rPr lang="ko-KR" altLang="en-US" sz="1800" b="0" baseline="0" dirty="0" err="1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설정값을</a:t>
                      </a:r>
                      <a:r>
                        <a:rPr lang="ko-KR" altLang="en-US" sz="1800" b="0" baseline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입력한 후 창을 닫을 때 블록에 커맨드 블록이 </a:t>
                      </a:r>
                      <a:r>
                        <a:rPr lang="en-US" altLang="ko-KR" sz="1800" b="0" baseline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Array </a:t>
                      </a:r>
                      <a:r>
                        <a:rPr lang="ko-KR" altLang="en-US" sz="1800" b="0" baseline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형태로 저장됨</a:t>
                      </a:r>
                      <a:endParaRPr lang="en-US" altLang="ko-KR" sz="1800" b="0" baseline="0" dirty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800" b="0" baseline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플레이 모드로 들어가면 블록은 </a:t>
                      </a:r>
                      <a:r>
                        <a:rPr lang="en-US" altLang="ko-KR" sz="1800" b="0" baseline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Array</a:t>
                      </a:r>
                      <a:r>
                        <a:rPr lang="ko-KR" altLang="en-US" sz="1800" b="0" baseline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에서 </a:t>
                      </a:r>
                      <a:endParaRPr lang="en-US" altLang="ko-KR" sz="1800" b="0" baseline="0" dirty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800" b="0" baseline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커맨드 블록을 하나씩 꺼내서 블록의 기능을 실행</a:t>
                      </a:r>
                      <a:endParaRPr lang="en-US" altLang="ko-KR" sz="1800" b="0" baseline="0" dirty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  <p:pic>
        <p:nvPicPr>
          <p:cNvPr id="7" name="그림 6">
            <a:extLst>
              <a:ext uri="{FF2B5EF4-FFF2-40B4-BE49-F238E27FC236}">
                <a16:creationId xmlns:a16="http://schemas.microsoft.com/office/drawing/2014/main" id="{95C8898C-37A8-44E7-AB6C-D928CADACB5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1363" y="1446559"/>
            <a:ext cx="5373649" cy="2628900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7EBEC62A-F63C-44A2-9ADD-5E26BF1E245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1362" y="4082389"/>
            <a:ext cx="5373650" cy="2606488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630C5902-391C-4F20-9E41-AE955FAA28E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01708" y="986117"/>
            <a:ext cx="5889998" cy="1723241"/>
          </a:xfrm>
          <a:prstGeom prst="rect">
            <a:avLst/>
          </a:prstGeom>
        </p:spPr>
      </p:pic>
      <p:pic>
        <p:nvPicPr>
          <p:cNvPr id="15" name="그림 14">
            <a:extLst>
              <a:ext uri="{FF2B5EF4-FFF2-40B4-BE49-F238E27FC236}">
                <a16:creationId xmlns:a16="http://schemas.microsoft.com/office/drawing/2014/main" id="{43F2E00B-E532-4998-897E-C18E585991C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01708" y="2812023"/>
            <a:ext cx="5888666" cy="9462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699546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61257" y="169123"/>
            <a:ext cx="5718629" cy="594932"/>
          </a:xfrm>
        </p:spPr>
        <p:txBody>
          <a:bodyPr/>
          <a:lstStyle/>
          <a:p>
            <a:r>
              <a:rPr lang="en-US" altLang="ko-KR" dirty="0"/>
              <a:t>5. </a:t>
            </a:r>
            <a:r>
              <a:rPr lang="ko-KR" altLang="en-US" dirty="0"/>
              <a:t>개발 내용</a:t>
            </a: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13</a:t>
            </a:fld>
            <a:endParaRPr lang="ko-KR" altLang="en-US"/>
          </a:p>
        </p:txBody>
      </p:sp>
      <p:cxnSp>
        <p:nvCxnSpPr>
          <p:cNvPr id="23" name="직선 연결선 22"/>
          <p:cNvCxnSpPr/>
          <p:nvPr/>
        </p:nvCxnSpPr>
        <p:spPr>
          <a:xfrm>
            <a:off x="6094939" y="1047404"/>
            <a:ext cx="0" cy="4933226"/>
          </a:xfrm>
          <a:prstGeom prst="line">
            <a:avLst/>
          </a:prstGeom>
          <a:ln w="285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5" name="표 4">
            <a:extLst>
              <a:ext uri="{FF2B5EF4-FFF2-40B4-BE49-F238E27FC236}">
                <a16:creationId xmlns:a16="http://schemas.microsoft.com/office/drawing/2014/main" id="{75707E98-CAC0-4798-B59D-3A3D8B1FA119}"/>
              </a:ext>
            </a:extLst>
          </p:cNvPr>
          <p:cNvGraphicFramePr>
            <a:graphicFrameLocks noGrp="1"/>
          </p:cNvGraphicFramePr>
          <p:nvPr/>
        </p:nvGraphicFramePr>
        <p:xfrm>
          <a:off x="261257" y="917147"/>
          <a:ext cx="2114939" cy="457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14939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400" b="0" baseline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세이브 로드</a:t>
                      </a:r>
                      <a:endParaRPr lang="en-US" altLang="ko-KR" sz="2400" b="0" baseline="0" dirty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  <p:graphicFrame>
        <p:nvGraphicFramePr>
          <p:cNvPr id="10" name="표 9">
            <a:extLst>
              <a:ext uri="{FF2B5EF4-FFF2-40B4-BE49-F238E27FC236}">
                <a16:creationId xmlns:a16="http://schemas.microsoft.com/office/drawing/2014/main" id="{580FAA08-02DF-4B56-94BA-962325CCC15E}"/>
              </a:ext>
            </a:extLst>
          </p:cNvPr>
          <p:cNvGraphicFramePr>
            <a:graphicFrameLocks noGrp="1"/>
          </p:cNvGraphicFramePr>
          <p:nvPr/>
        </p:nvGraphicFramePr>
        <p:xfrm>
          <a:off x="6201708" y="4003848"/>
          <a:ext cx="5743424" cy="235250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743424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2352502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800" b="0" baseline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저장시에 레벨에 배치된 </a:t>
                      </a:r>
                      <a:r>
                        <a:rPr lang="ko-KR" altLang="en-US" sz="1800" b="0" baseline="0" dirty="0" err="1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액터들</a:t>
                      </a:r>
                      <a:r>
                        <a:rPr lang="ko-KR" altLang="en-US" sz="1800" b="0" baseline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중 </a:t>
                      </a:r>
                      <a:r>
                        <a:rPr lang="en-US" altLang="ko-KR" sz="1800" b="0" baseline="0" dirty="0" err="1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Saveable</a:t>
                      </a:r>
                      <a:r>
                        <a:rPr lang="en-US" altLang="ko-KR" sz="1800" b="0" baseline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Tag</a:t>
                      </a:r>
                      <a:r>
                        <a:rPr lang="ko-KR" altLang="en-US" sz="1800" b="0" baseline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를 가진 </a:t>
                      </a:r>
                      <a:r>
                        <a:rPr lang="ko-KR" altLang="en-US" sz="1800" b="0" baseline="0" dirty="0" err="1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액터를검사하여</a:t>
                      </a:r>
                      <a:r>
                        <a:rPr lang="ko-KR" altLang="en-US" sz="1800" b="0" baseline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배치된 </a:t>
                      </a:r>
                      <a:r>
                        <a:rPr lang="ko-KR" altLang="en-US" sz="1800" b="0" baseline="0" dirty="0" err="1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액터의</a:t>
                      </a:r>
                      <a:r>
                        <a:rPr lang="ko-KR" altLang="en-US" sz="1800" b="0" baseline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클래스와 위치</a:t>
                      </a:r>
                      <a:r>
                        <a:rPr lang="en-US" altLang="ko-KR" sz="1800" b="0" baseline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, </a:t>
                      </a:r>
                      <a:r>
                        <a:rPr lang="ko-KR" altLang="en-US" sz="1800" b="0" baseline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커맨드 블록 등을 저장</a:t>
                      </a:r>
                      <a:endParaRPr lang="en-US" altLang="ko-KR" sz="1800" b="0" baseline="0" dirty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800" b="0" baseline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로드시에 저장된 파일에서 </a:t>
                      </a:r>
                      <a:r>
                        <a:rPr lang="ko-KR" altLang="en-US" sz="1800" b="0" baseline="0" dirty="0" err="1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액터의</a:t>
                      </a:r>
                      <a:r>
                        <a:rPr lang="ko-KR" altLang="en-US" sz="1800" b="0" baseline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정보를 읽어와 레벨에 배치</a:t>
                      </a:r>
                      <a:endParaRPr lang="en-US" altLang="ko-KR" sz="1800" b="0" baseline="0" dirty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800" b="0" baseline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세이브의 리스트는 세이브 폴더의 모든 파일을 검색하여서 생성</a:t>
                      </a:r>
                      <a:endParaRPr lang="en-US" altLang="ko-KR" sz="1800" b="0" baseline="0" dirty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  <p:pic>
        <p:nvPicPr>
          <p:cNvPr id="14" name="그림 13">
            <a:extLst>
              <a:ext uri="{FF2B5EF4-FFF2-40B4-BE49-F238E27FC236}">
                <a16:creationId xmlns:a16="http://schemas.microsoft.com/office/drawing/2014/main" id="{EFF969F2-C776-42E5-B635-DCA9D5BF30B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5994" y="1462732"/>
            <a:ext cx="5190089" cy="2541116"/>
          </a:xfrm>
          <a:prstGeom prst="rect">
            <a:avLst/>
          </a:prstGeom>
        </p:spPr>
      </p:pic>
      <p:pic>
        <p:nvPicPr>
          <p:cNvPr id="17" name="그림 16">
            <a:extLst>
              <a:ext uri="{FF2B5EF4-FFF2-40B4-BE49-F238E27FC236}">
                <a16:creationId xmlns:a16="http://schemas.microsoft.com/office/drawing/2014/main" id="{1A429B15-C7B5-4D27-8008-385685BD902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5994" y="4092233"/>
            <a:ext cx="5221471" cy="2541116"/>
          </a:xfrm>
          <a:prstGeom prst="rect">
            <a:avLst/>
          </a:prstGeom>
        </p:spPr>
      </p:pic>
      <p:pic>
        <p:nvPicPr>
          <p:cNvPr id="19" name="그림 18">
            <a:extLst>
              <a:ext uri="{FF2B5EF4-FFF2-40B4-BE49-F238E27FC236}">
                <a16:creationId xmlns:a16="http://schemas.microsoft.com/office/drawing/2014/main" id="{E225C85D-3FA9-450B-9ECE-E8754F88336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16111" y="311606"/>
            <a:ext cx="3630751" cy="2302251"/>
          </a:xfrm>
          <a:prstGeom prst="rect">
            <a:avLst/>
          </a:prstGeom>
        </p:spPr>
      </p:pic>
      <p:pic>
        <p:nvPicPr>
          <p:cNvPr id="21" name="그림 20">
            <a:extLst>
              <a:ext uri="{FF2B5EF4-FFF2-40B4-BE49-F238E27FC236}">
                <a16:creationId xmlns:a16="http://schemas.microsoft.com/office/drawing/2014/main" id="{3EE3E8A6-3B0B-4D50-A08C-DCAAA58607B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748247" y="2613857"/>
            <a:ext cx="4605553" cy="14086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923801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61257" y="169123"/>
            <a:ext cx="5718629" cy="594932"/>
          </a:xfrm>
        </p:spPr>
        <p:txBody>
          <a:bodyPr/>
          <a:lstStyle/>
          <a:p>
            <a:r>
              <a:rPr lang="en-US" altLang="ko-KR" dirty="0"/>
              <a:t>6. </a:t>
            </a:r>
            <a:r>
              <a:rPr lang="ko-KR" altLang="en-US" dirty="0"/>
              <a:t>문제점 및 보완책</a:t>
            </a: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14</a:t>
            </a:fld>
            <a:endParaRPr lang="ko-KR" altLang="en-US"/>
          </a:p>
        </p:txBody>
      </p:sp>
      <p:cxnSp>
        <p:nvCxnSpPr>
          <p:cNvPr id="23" name="직선 연결선 22"/>
          <p:cNvCxnSpPr/>
          <p:nvPr/>
        </p:nvCxnSpPr>
        <p:spPr>
          <a:xfrm>
            <a:off x="6094939" y="1047404"/>
            <a:ext cx="0" cy="4933226"/>
          </a:xfrm>
          <a:prstGeom prst="line">
            <a:avLst/>
          </a:prstGeom>
          <a:ln w="285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9" name="표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45833084"/>
              </p:ext>
            </p:extLst>
          </p:nvPr>
        </p:nvGraphicFramePr>
        <p:xfrm>
          <a:off x="780571" y="1521229"/>
          <a:ext cx="2114939" cy="457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14939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400" b="0" baseline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시간 마법</a:t>
                      </a:r>
                      <a:endParaRPr lang="en-US" altLang="ko-KR" sz="2400" b="0" baseline="0" dirty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  <p:graphicFrame>
        <p:nvGraphicFramePr>
          <p:cNvPr id="7" name="표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57814353"/>
              </p:ext>
            </p:extLst>
          </p:nvPr>
        </p:nvGraphicFramePr>
        <p:xfrm>
          <a:off x="780571" y="2305188"/>
          <a:ext cx="4680000" cy="3600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680000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360000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000" b="0" u="none" baseline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문제점</a:t>
                      </a:r>
                      <a:endParaRPr lang="en-US" altLang="ko-KR" sz="2000" b="0" u="none" baseline="0" dirty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2000" b="0" u="none" baseline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  - </a:t>
                      </a:r>
                      <a:r>
                        <a:rPr lang="ko-KR" altLang="en-US" sz="2000" b="0" u="none" baseline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다른 작업에 비하여 우선순위에서 밀림</a:t>
                      </a:r>
                      <a:r>
                        <a:rPr lang="en-US" altLang="ko-KR" sz="2000" b="0" u="none" baseline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.</a:t>
                      </a: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000" b="0" u="none" baseline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  </a:t>
                      </a:r>
                      <a:r>
                        <a:rPr lang="en-US" altLang="ko-KR" sz="2000" b="0" u="none" baseline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- </a:t>
                      </a:r>
                      <a:r>
                        <a:rPr lang="ko-KR" altLang="en-US" sz="2000" b="0" u="none" baseline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진척 상황이 매우 낮음</a:t>
                      </a:r>
                      <a:r>
                        <a:rPr lang="en-US" altLang="ko-KR" sz="2000" b="0" u="none" baseline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.</a:t>
                      </a: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2000" b="0" u="none" baseline="0" dirty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000" b="0" u="none" baseline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보완책</a:t>
                      </a:r>
                      <a:endParaRPr lang="en-US" altLang="ko-KR" sz="2000" b="0" u="none" baseline="0" dirty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2000" b="0" u="none" baseline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  - </a:t>
                      </a:r>
                      <a:r>
                        <a:rPr lang="ko-KR" altLang="en-US" sz="2000" b="0" u="none" baseline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다른 작업들이 거의 끝난 만큼 진행하면 됨</a:t>
                      </a:r>
                      <a:r>
                        <a:rPr lang="en-US" altLang="ko-KR" sz="2000" b="0" u="none" baseline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.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  <p:graphicFrame>
        <p:nvGraphicFramePr>
          <p:cNvPr id="10" name="표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00877276"/>
              </p:ext>
            </p:extLst>
          </p:nvPr>
        </p:nvGraphicFramePr>
        <p:xfrm>
          <a:off x="6673800" y="1521229"/>
          <a:ext cx="2114939" cy="457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14939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400" b="0" baseline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서버 관련</a:t>
                      </a:r>
                      <a:endParaRPr lang="en-US" altLang="ko-KR" sz="2400" b="0" baseline="0" dirty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  <p:graphicFrame>
        <p:nvGraphicFramePr>
          <p:cNvPr id="12" name="표 1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4029376"/>
              </p:ext>
            </p:extLst>
          </p:nvPr>
        </p:nvGraphicFramePr>
        <p:xfrm>
          <a:off x="6673800" y="2305188"/>
          <a:ext cx="4680000" cy="3600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680000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360000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000" b="0" u="none" baseline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문제점</a:t>
                      </a:r>
                      <a:endParaRPr lang="en-US" altLang="ko-KR" sz="2000" b="0" u="none" baseline="0" dirty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2000" b="0" u="none" baseline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  - </a:t>
                      </a:r>
                      <a:r>
                        <a:rPr lang="ko-KR" altLang="en-US" sz="2000" b="0" u="none" baseline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전체적인 서버 관련 구현 속도가 매우 느림</a:t>
                      </a:r>
                      <a:endParaRPr lang="en-US" altLang="ko-KR" sz="2000" b="0" u="none" baseline="0" dirty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2000" b="0" u="none" baseline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  - </a:t>
                      </a:r>
                      <a:r>
                        <a:rPr lang="ko-KR" altLang="en-US" sz="2000" b="0" u="none" baseline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진척 상황이 매우 낮고 각종 버그 존재</a:t>
                      </a:r>
                      <a:endParaRPr lang="en-US" altLang="ko-KR" sz="2000" b="0" u="none" baseline="0" dirty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2000" b="0" u="none" baseline="0" dirty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000" b="0" u="none" baseline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보완책</a:t>
                      </a:r>
                      <a:endParaRPr lang="en-US" altLang="ko-KR" sz="2000" b="0" u="none" baseline="0" dirty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2000" b="0" u="none" baseline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  - </a:t>
                      </a:r>
                      <a:r>
                        <a:rPr lang="ko-KR" altLang="en-US" sz="2000" b="0" u="none" baseline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꾸준한 시간 투자</a:t>
                      </a:r>
                      <a:endParaRPr lang="en-US" altLang="ko-KR" sz="2000" b="0" u="none" baseline="0" dirty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2000" b="0" u="none" baseline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  - </a:t>
                      </a:r>
                      <a:r>
                        <a:rPr lang="ko-KR" altLang="en-US" sz="2000" b="0" u="none" baseline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지도교수님 및 팀원들과 상담</a:t>
                      </a:r>
                      <a:endParaRPr lang="en-US" altLang="ko-KR" sz="2000" b="0" u="none" baseline="0" dirty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64950099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7. </a:t>
            </a:r>
            <a:r>
              <a:rPr lang="ko-KR" altLang="en-US" dirty="0"/>
              <a:t>향후 개발 일정</a:t>
            </a: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15</a:t>
            </a:fld>
            <a:endParaRPr lang="ko-KR" altLang="en-US" dirty="0"/>
          </a:p>
        </p:txBody>
      </p:sp>
      <p:graphicFrame>
        <p:nvGraphicFramePr>
          <p:cNvPr id="9" name="Google Shape;222;p27"/>
          <p:cNvGraphicFramePr/>
          <p:nvPr>
            <p:extLst>
              <p:ext uri="{D42A27DB-BD31-4B8C-83A1-F6EECF244321}">
                <p14:modId xmlns:p14="http://schemas.microsoft.com/office/powerpoint/2010/main" val="295679236"/>
              </p:ext>
            </p:extLst>
          </p:nvPr>
        </p:nvGraphicFramePr>
        <p:xfrm>
          <a:off x="616500" y="1153861"/>
          <a:ext cx="8810533" cy="4966518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116875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7761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77611">
                  <a:extLst>
                    <a:ext uri="{9D8B030D-6E8A-4147-A177-3AD203B41FA5}">
                      <a16:colId xmlns:a16="http://schemas.microsoft.com/office/drawing/2014/main" val="3599185190"/>
                    </a:ext>
                  </a:extLst>
                </a:gridCol>
                <a:gridCol w="47761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477611">
                  <a:extLst>
                    <a:ext uri="{9D8B030D-6E8A-4147-A177-3AD203B41FA5}">
                      <a16:colId xmlns:a16="http://schemas.microsoft.com/office/drawing/2014/main" val="471191731"/>
                    </a:ext>
                  </a:extLst>
                </a:gridCol>
                <a:gridCol w="477611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477611">
                  <a:extLst>
                    <a:ext uri="{9D8B030D-6E8A-4147-A177-3AD203B41FA5}">
                      <a16:colId xmlns:a16="http://schemas.microsoft.com/office/drawing/2014/main" val="34734302"/>
                    </a:ext>
                  </a:extLst>
                </a:gridCol>
                <a:gridCol w="477611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477611">
                  <a:extLst>
                    <a:ext uri="{9D8B030D-6E8A-4147-A177-3AD203B41FA5}">
                      <a16:colId xmlns:a16="http://schemas.microsoft.com/office/drawing/2014/main" val="2272105387"/>
                    </a:ext>
                  </a:extLst>
                </a:gridCol>
                <a:gridCol w="477611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477611">
                  <a:extLst>
                    <a:ext uri="{9D8B030D-6E8A-4147-A177-3AD203B41FA5}">
                      <a16:colId xmlns:a16="http://schemas.microsoft.com/office/drawing/2014/main" val="3608811660"/>
                    </a:ext>
                  </a:extLst>
                </a:gridCol>
                <a:gridCol w="477611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477611">
                  <a:extLst>
                    <a:ext uri="{9D8B030D-6E8A-4147-A177-3AD203B41FA5}">
                      <a16:colId xmlns:a16="http://schemas.microsoft.com/office/drawing/2014/main" val="1668715540"/>
                    </a:ext>
                  </a:extLst>
                </a:gridCol>
                <a:gridCol w="477611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477611">
                  <a:extLst>
                    <a:ext uri="{9D8B030D-6E8A-4147-A177-3AD203B41FA5}">
                      <a16:colId xmlns:a16="http://schemas.microsoft.com/office/drawing/2014/main" val="1566444070"/>
                    </a:ext>
                  </a:extLst>
                </a:gridCol>
                <a:gridCol w="477611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477611">
                  <a:extLst>
                    <a:ext uri="{9D8B030D-6E8A-4147-A177-3AD203B41FA5}">
                      <a16:colId xmlns:a16="http://schemas.microsoft.com/office/drawing/2014/main" val="4213392557"/>
                    </a:ext>
                  </a:extLst>
                </a:gridCol>
              </a:tblGrid>
              <a:tr h="547308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solidFill>
                          <a:schemeClr val="bg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50000"/>
                      </a:schemeClr>
                    </a:solidFill>
                  </a:tcPr>
                </a:tc>
                <a:tc gridSpan="4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" sz="1200" dirty="0">
                          <a:solidFill>
                            <a:schemeClr val="bg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5</a:t>
                      </a:r>
                      <a:r>
                        <a:rPr lang="ko-KR" altLang="en-US" sz="1200" dirty="0">
                          <a:solidFill>
                            <a:schemeClr val="bg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월</a:t>
                      </a:r>
                      <a:endParaRPr sz="1200" dirty="0">
                        <a:solidFill>
                          <a:schemeClr val="bg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5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solidFill>
                          <a:schemeClr val="bg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5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solidFill>
                          <a:schemeClr val="bg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5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solidFill>
                          <a:schemeClr val="bg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50000"/>
                      </a:schemeClr>
                    </a:solidFill>
                  </a:tcPr>
                </a:tc>
                <a:tc gridSpan="4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" sz="1200" dirty="0">
                          <a:solidFill>
                            <a:schemeClr val="bg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6</a:t>
                      </a:r>
                      <a:r>
                        <a:rPr lang="ko-KR" altLang="en-US" sz="1200" dirty="0">
                          <a:solidFill>
                            <a:schemeClr val="bg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월</a:t>
                      </a:r>
                      <a:endParaRPr sz="1200" dirty="0">
                        <a:solidFill>
                          <a:schemeClr val="bg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5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solidFill>
                          <a:schemeClr val="bg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5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solidFill>
                          <a:schemeClr val="bg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5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solidFill>
                          <a:schemeClr val="bg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50000"/>
                      </a:schemeClr>
                    </a:solidFill>
                  </a:tcPr>
                </a:tc>
                <a:tc gridSpan="4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dirty="0">
                          <a:solidFill>
                            <a:schemeClr val="bg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7</a:t>
                      </a:r>
                      <a:r>
                        <a:rPr lang="ko-KR" altLang="en-US" sz="1200" dirty="0">
                          <a:solidFill>
                            <a:schemeClr val="bg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월</a:t>
                      </a:r>
                      <a:endParaRPr sz="1200" dirty="0">
                        <a:solidFill>
                          <a:schemeClr val="bg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5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solidFill>
                          <a:schemeClr val="bg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5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solidFill>
                          <a:schemeClr val="bg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5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solidFill>
                          <a:schemeClr val="bg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50000"/>
                      </a:schemeClr>
                    </a:solidFill>
                  </a:tcPr>
                </a:tc>
                <a:tc gridSpan="4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dirty="0">
                          <a:solidFill>
                            <a:schemeClr val="bg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8</a:t>
                      </a:r>
                      <a:r>
                        <a:rPr lang="ko-KR" altLang="en-US" sz="1200" dirty="0">
                          <a:solidFill>
                            <a:schemeClr val="bg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월</a:t>
                      </a:r>
                      <a:endParaRPr sz="1200" dirty="0">
                        <a:solidFill>
                          <a:schemeClr val="bg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5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solidFill>
                          <a:schemeClr val="bg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5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solidFill>
                          <a:schemeClr val="bg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5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solidFill>
                          <a:schemeClr val="bg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4730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dirty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시간 마법</a:t>
                      </a: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4730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12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시간 변화 구현</a:t>
                      </a: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4730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dirty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커맨드 추가</a:t>
                      </a: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47308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200" dirty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몬스터 추가</a:t>
                      </a:r>
                      <a:endParaRPr lang="en-US" altLang="ko-KR"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R" sz="1200" dirty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AI</a:t>
                      </a:r>
                      <a:r>
                        <a:rPr lang="en-US" altLang="ko-KR" sz="1200" baseline="0" dirty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</a:t>
                      </a:r>
                      <a:r>
                        <a:rPr lang="ko-KR" altLang="en-US" sz="1200" baseline="0" dirty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구현</a:t>
                      </a: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547308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200" dirty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퀘스트 부여</a:t>
                      </a:r>
                      <a:endParaRPr lang="en-US" altLang="ko-KR"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200" dirty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게임</a:t>
                      </a:r>
                      <a:r>
                        <a:rPr lang="ko-KR" altLang="en-US" sz="1200" baseline="0" dirty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클리어</a:t>
                      </a: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547308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200" dirty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플레이 맵 제작</a:t>
                      </a: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566379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200" dirty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사운드 및 이펙트</a:t>
                      </a: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566379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200" dirty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테스트 및 </a:t>
                      </a:r>
                      <a:endParaRPr lang="en-US" altLang="ko-KR"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200" dirty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버그 수정</a:t>
                      </a: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  <p:graphicFrame>
        <p:nvGraphicFramePr>
          <p:cNvPr id="10" name="Google Shape;223;p27"/>
          <p:cNvGraphicFramePr/>
          <p:nvPr>
            <p:extLst>
              <p:ext uri="{D42A27DB-BD31-4B8C-83A1-F6EECF244321}">
                <p14:modId xmlns:p14="http://schemas.microsoft.com/office/powerpoint/2010/main" val="1418922817"/>
              </p:ext>
            </p:extLst>
          </p:nvPr>
        </p:nvGraphicFramePr>
        <p:xfrm>
          <a:off x="9818914" y="1153861"/>
          <a:ext cx="1534886" cy="1458712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76744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6744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64678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100" dirty="0" err="1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임건호</a:t>
                      </a:r>
                      <a:endParaRPr sz="11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1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rgbClr val="0070C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64678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100" dirty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성기홍</a:t>
                      </a:r>
                      <a:endParaRPr sz="11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1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64678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100" dirty="0" err="1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권호민</a:t>
                      </a:r>
                      <a:endParaRPr sz="11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1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64678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100" dirty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 모두</a:t>
                      </a:r>
                      <a:endParaRPr sz="11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1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3" name="직사각형 2"/>
          <p:cNvSpPr/>
          <p:nvPr/>
        </p:nvSpPr>
        <p:spPr>
          <a:xfrm>
            <a:off x="2250255" y="1883229"/>
            <a:ext cx="972000" cy="18504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6" name="직사각형 45"/>
          <p:cNvSpPr/>
          <p:nvPr/>
        </p:nvSpPr>
        <p:spPr>
          <a:xfrm>
            <a:off x="3222255" y="2968409"/>
            <a:ext cx="972000" cy="18504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7" name="직사각형 46"/>
          <p:cNvSpPr/>
          <p:nvPr/>
        </p:nvSpPr>
        <p:spPr>
          <a:xfrm>
            <a:off x="4167642" y="3509347"/>
            <a:ext cx="972000" cy="18504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1" name="직사각형 50"/>
          <p:cNvSpPr/>
          <p:nvPr/>
        </p:nvSpPr>
        <p:spPr>
          <a:xfrm>
            <a:off x="4179260" y="4618549"/>
            <a:ext cx="1904995" cy="185045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2" name="직사각형 51"/>
          <p:cNvSpPr/>
          <p:nvPr/>
        </p:nvSpPr>
        <p:spPr>
          <a:xfrm>
            <a:off x="6084255" y="5070222"/>
            <a:ext cx="1440000" cy="185045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3" name="직사각형 52"/>
          <p:cNvSpPr/>
          <p:nvPr/>
        </p:nvSpPr>
        <p:spPr>
          <a:xfrm>
            <a:off x="6084255" y="5325595"/>
            <a:ext cx="1440000" cy="185045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4" name="직사각형 53"/>
          <p:cNvSpPr/>
          <p:nvPr/>
        </p:nvSpPr>
        <p:spPr>
          <a:xfrm>
            <a:off x="7511135" y="5761024"/>
            <a:ext cx="1904995" cy="18504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직사각형 14"/>
          <p:cNvSpPr/>
          <p:nvPr/>
        </p:nvSpPr>
        <p:spPr>
          <a:xfrm>
            <a:off x="5112255" y="4085478"/>
            <a:ext cx="972000" cy="18504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/>
          <p:cNvSpPr/>
          <p:nvPr/>
        </p:nvSpPr>
        <p:spPr>
          <a:xfrm>
            <a:off x="2250255" y="2321715"/>
            <a:ext cx="972000" cy="185045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직사각형 16"/>
          <p:cNvSpPr/>
          <p:nvPr/>
        </p:nvSpPr>
        <p:spPr>
          <a:xfrm>
            <a:off x="2250255" y="2538988"/>
            <a:ext cx="972000" cy="185045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5855796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8. </a:t>
            </a:r>
            <a:r>
              <a:rPr lang="ko-KR" altLang="en-US" dirty="0"/>
              <a:t>데모 시연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16</a:t>
            </a:fld>
            <a:endParaRPr lang="ko-KR" altLang="en-US"/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91600" y="1265236"/>
            <a:ext cx="9000000" cy="46985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205963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I N D E X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2</a:t>
            </a:fld>
            <a:endParaRPr lang="ko-KR" altLang="en-US" dirty="0"/>
          </a:p>
        </p:txBody>
      </p:sp>
      <p:sp>
        <p:nvSpPr>
          <p:cNvPr id="8" name="내용 개체 틀 2"/>
          <p:cNvSpPr txBox="1">
            <a:spLocks/>
          </p:cNvSpPr>
          <p:nvPr/>
        </p:nvSpPr>
        <p:spPr>
          <a:xfrm>
            <a:off x="1763485" y="1560739"/>
            <a:ext cx="6117771" cy="4616450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rmAutofit/>
          </a:bodyPr>
          <a:lstStyle>
            <a:lvl1pPr marL="228600" indent="-22860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14350" indent="-514350" algn="l">
              <a:buAutoNum type="arabicPeriod"/>
            </a:pPr>
            <a:r>
              <a:rPr lang="ko-KR" altLang="en-US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게임 개요</a:t>
            </a:r>
            <a:endParaRPr lang="en-US" altLang="ko-KR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marL="514350" indent="-514350" algn="l">
              <a:buAutoNum type="arabicPeriod"/>
            </a:pPr>
            <a:r>
              <a:rPr lang="ko-KR" altLang="en-US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게임 방법</a:t>
            </a:r>
            <a:endParaRPr lang="en-US" altLang="ko-KR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marL="514350" indent="-514350" algn="l">
              <a:buAutoNum type="arabicPeriod"/>
            </a:pPr>
            <a:r>
              <a:rPr lang="ko-KR" altLang="en-US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기술적 요소 및 중점 연구 분야</a:t>
            </a:r>
            <a:endParaRPr lang="en-US" altLang="ko-KR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marL="514350" indent="-514350" algn="l">
              <a:buAutoNum type="arabicPeriod"/>
            </a:pPr>
            <a:r>
              <a:rPr lang="ko-KR" altLang="en-US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구성원의 역할 분담</a:t>
            </a:r>
            <a:endParaRPr lang="en-US" altLang="ko-KR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marL="514350" indent="-514350" algn="l">
              <a:buAutoNum type="arabicPeriod"/>
            </a:pPr>
            <a:r>
              <a:rPr lang="ko-KR" altLang="en-US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개발 내용</a:t>
            </a:r>
            <a:endParaRPr lang="en-US" altLang="ko-KR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marL="514350" indent="-514350" algn="l">
              <a:buAutoNum type="arabicPeriod"/>
            </a:pPr>
            <a:r>
              <a:rPr lang="ko-KR" altLang="en-US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문제점 및 보완책</a:t>
            </a:r>
            <a:endParaRPr lang="en-US" altLang="ko-KR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marL="514350" indent="-514350" algn="l">
              <a:buAutoNum type="arabicPeriod"/>
            </a:pPr>
            <a:r>
              <a:rPr lang="ko-KR" altLang="en-US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향후 개발 일정</a:t>
            </a:r>
            <a:endParaRPr lang="en-US" altLang="ko-KR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marL="514350" indent="-514350" algn="l">
              <a:buAutoNum type="arabicPeriod"/>
            </a:pPr>
            <a:r>
              <a:rPr lang="ko-KR" altLang="en-US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데모 시연</a:t>
            </a:r>
            <a:endParaRPr lang="en-US" altLang="ko-KR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77397754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1. </a:t>
            </a:r>
            <a:r>
              <a:rPr lang="ko-KR" altLang="en-US" dirty="0"/>
              <a:t>게임 개요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3</a:t>
            </a:fld>
            <a:endParaRPr lang="ko-KR" altLang="en-US"/>
          </a:p>
        </p:txBody>
      </p:sp>
      <p:cxnSp>
        <p:nvCxnSpPr>
          <p:cNvPr id="8" name="직선 연결선 7"/>
          <p:cNvCxnSpPr/>
          <p:nvPr/>
        </p:nvCxnSpPr>
        <p:spPr>
          <a:xfrm>
            <a:off x="6094939" y="1047404"/>
            <a:ext cx="0" cy="5308946"/>
          </a:xfrm>
          <a:prstGeom prst="line">
            <a:avLst/>
          </a:prstGeom>
          <a:ln w="285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8" name="표 1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021111"/>
              </p:ext>
            </p:extLst>
          </p:nvPr>
        </p:nvGraphicFramePr>
        <p:xfrm>
          <a:off x="7019364" y="1047403"/>
          <a:ext cx="4334436" cy="515753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334436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5157531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000" b="0" baseline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싱글 플레이와 멀티 플레이 가능</a:t>
                      </a:r>
                      <a:r>
                        <a:rPr lang="en-US" altLang="ko-KR" sz="2000" b="0" baseline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.</a:t>
                      </a:r>
                    </a:p>
                    <a:p>
                      <a:pPr marL="342900" marR="0" indent="-34290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AutoNum type="arabicPeriod"/>
                        <a:tabLst/>
                        <a:defRPr/>
                      </a:pPr>
                      <a:endParaRPr lang="en-US" altLang="ko-KR" sz="2000" b="0" baseline="0" dirty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000" b="0" baseline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싱글 플레이의 경우</a:t>
                      </a:r>
                      <a:endParaRPr lang="en-US" altLang="ko-KR" sz="2000" b="0" baseline="0" dirty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2000" b="0" baseline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  - </a:t>
                      </a:r>
                      <a:r>
                        <a:rPr lang="ko-KR" altLang="en-US" sz="2000" b="0" baseline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멀티 플레이의 가이드 라인 느낌</a:t>
                      </a:r>
                      <a:r>
                        <a:rPr lang="en-US" altLang="ko-KR" sz="2000" b="0" baseline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.</a:t>
                      </a: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2000" b="0" baseline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  - </a:t>
                      </a:r>
                      <a:r>
                        <a:rPr lang="ko-KR" altLang="en-US" sz="2000" b="0" baseline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목적 달성을 방해하는 함정과 몬스터</a:t>
                      </a:r>
                      <a:r>
                        <a:rPr lang="en-US" altLang="ko-KR" sz="2000" b="0" baseline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.</a:t>
                      </a: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2000" b="0" baseline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  - </a:t>
                      </a:r>
                      <a:r>
                        <a:rPr lang="ko-KR" altLang="en-US" sz="2000" b="0" baseline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시간 마법을 활용한 함정 해결</a:t>
                      </a:r>
                      <a:r>
                        <a:rPr lang="en-US" altLang="ko-KR" sz="2000" b="0" baseline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.</a:t>
                      </a: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2000" b="0" baseline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  - 3</a:t>
                      </a:r>
                      <a:r>
                        <a:rPr lang="ko-KR" altLang="en-US" sz="2000" b="0" baseline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인칭 시점의 게임 플레이</a:t>
                      </a:r>
                      <a:r>
                        <a:rPr lang="en-US" altLang="ko-KR" sz="2000" b="0" baseline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.</a:t>
                      </a: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2000" b="0" baseline="0" dirty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000" b="0" baseline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멀티 플레이의 경우</a:t>
                      </a:r>
                      <a:endParaRPr lang="en-US" altLang="ko-KR" sz="2000" b="0" baseline="0" dirty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2000" b="0" baseline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  - </a:t>
                      </a:r>
                      <a:r>
                        <a:rPr lang="ko-KR" altLang="en-US" sz="2000" b="0" baseline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여러 플레이어가 동시에 맵 제작</a:t>
                      </a:r>
                      <a:r>
                        <a:rPr lang="en-US" altLang="ko-KR" sz="2000" b="0" baseline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.</a:t>
                      </a: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2000" b="0" baseline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  - </a:t>
                      </a:r>
                      <a:r>
                        <a:rPr lang="ko-KR" altLang="en-US" sz="2000" b="0" baseline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원하는 블록을 배치</a:t>
                      </a:r>
                      <a:r>
                        <a:rPr lang="en-US" altLang="ko-KR" sz="2000" b="0" baseline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.</a:t>
                      </a: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2000" b="0" baseline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  - </a:t>
                      </a:r>
                      <a:r>
                        <a:rPr lang="ko-KR" altLang="en-US" sz="2000" b="0" baseline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원하는 블록의 커맨드 구현</a:t>
                      </a:r>
                      <a:r>
                        <a:rPr lang="en-US" altLang="ko-KR" sz="2000" b="0" baseline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.</a:t>
                      </a: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2000" b="0" baseline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  - </a:t>
                      </a:r>
                      <a:r>
                        <a:rPr lang="ko-KR" altLang="en-US" sz="2000" b="0" baseline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만든 맵에서 게임 플레이</a:t>
                      </a:r>
                      <a:r>
                        <a:rPr lang="en-US" altLang="ko-KR" sz="2000" b="0" baseline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.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  <p:pic>
        <p:nvPicPr>
          <p:cNvPr id="5" name="그림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1401" y="1047404"/>
            <a:ext cx="4680000" cy="2454414"/>
          </a:xfrm>
          <a:prstGeom prst="rect">
            <a:avLst/>
          </a:prstGeom>
        </p:spPr>
      </p:pic>
      <p:pic>
        <p:nvPicPr>
          <p:cNvPr id="6" name="그림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1401" y="3762112"/>
            <a:ext cx="4680000" cy="24428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364674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2. </a:t>
            </a:r>
            <a:r>
              <a:rPr lang="ko-KR" altLang="en-US" dirty="0"/>
              <a:t>게임 방법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4</a:t>
            </a:fld>
            <a:endParaRPr lang="ko-KR" altLang="en-US"/>
          </a:p>
        </p:txBody>
      </p:sp>
      <p:cxnSp>
        <p:nvCxnSpPr>
          <p:cNvPr id="8" name="직선 연결선 7"/>
          <p:cNvCxnSpPr/>
          <p:nvPr/>
        </p:nvCxnSpPr>
        <p:spPr>
          <a:xfrm>
            <a:off x="6094939" y="1047404"/>
            <a:ext cx="0" cy="4933226"/>
          </a:xfrm>
          <a:prstGeom prst="line">
            <a:avLst/>
          </a:prstGeom>
          <a:ln w="285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9" name="표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25133149"/>
              </p:ext>
            </p:extLst>
          </p:nvPr>
        </p:nvGraphicFramePr>
        <p:xfrm>
          <a:off x="1185215" y="1404850"/>
          <a:ext cx="2114939" cy="56526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14939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565266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400" b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플레이 모드</a:t>
                      </a:r>
                      <a:endParaRPr lang="en-US" altLang="ko-KR" sz="2400" b="0" dirty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  <p:graphicFrame>
        <p:nvGraphicFramePr>
          <p:cNvPr id="16" name="표 1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45839411"/>
              </p:ext>
            </p:extLst>
          </p:nvPr>
        </p:nvGraphicFramePr>
        <p:xfrm>
          <a:off x="6847196" y="1404850"/>
          <a:ext cx="2114939" cy="56526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14939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565266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400" b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메이커 모드</a:t>
                      </a:r>
                      <a:endParaRPr lang="en-US" altLang="ko-KR" sz="2400" b="0" dirty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  <p:graphicFrame>
        <p:nvGraphicFramePr>
          <p:cNvPr id="13" name="표 1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86001285"/>
              </p:ext>
            </p:extLst>
          </p:nvPr>
        </p:nvGraphicFramePr>
        <p:xfrm>
          <a:off x="6847196" y="2236123"/>
          <a:ext cx="4334436" cy="358947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334436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3589477">
                <a:tc>
                  <a:txBody>
                    <a:bodyPr/>
                    <a:lstStyle/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en-US" altLang="ko-KR" sz="2000" b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WASD : </a:t>
                      </a:r>
                      <a:r>
                        <a:rPr lang="ko-KR" altLang="en-US" sz="2000" b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카메라 이동</a:t>
                      </a:r>
                      <a:endParaRPr lang="en-US" altLang="ko-KR" sz="2000" b="0" dirty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en-US" altLang="ko-KR" sz="2000" b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Ctrl : </a:t>
                      </a:r>
                      <a:r>
                        <a:rPr lang="ko-KR" altLang="en-US" sz="2000" b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카메라 하강</a:t>
                      </a:r>
                      <a:endParaRPr lang="en-US" altLang="ko-KR" sz="2000" b="0" dirty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en-US" altLang="ko-KR" sz="2000" b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Spacebar</a:t>
                      </a:r>
                      <a:r>
                        <a:rPr lang="en-US" altLang="ko-KR" sz="2000" b="0" baseline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: </a:t>
                      </a:r>
                      <a:r>
                        <a:rPr lang="ko-KR" altLang="en-US" sz="2000" b="0" baseline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카메라 상승</a:t>
                      </a:r>
                      <a:endParaRPr lang="en-US" altLang="ko-KR" sz="2000" b="0" baseline="0" dirty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en-US" altLang="ko-KR" sz="2000" b="0" baseline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R : </a:t>
                      </a:r>
                      <a:r>
                        <a:rPr lang="ko-KR" altLang="en-US" sz="2000" b="0" baseline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커맨드 모드와 배치 모드 전환</a:t>
                      </a:r>
                      <a:endParaRPr lang="en-US" altLang="ko-KR" sz="2000" b="0" baseline="0" dirty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en-US" altLang="ko-KR" sz="2000" b="0" baseline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U : </a:t>
                      </a:r>
                      <a:r>
                        <a:rPr lang="ko-KR" altLang="en-US" sz="2000" b="0" baseline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테스트 모드와 배치 모드 전환</a:t>
                      </a:r>
                      <a:endParaRPr lang="en-US" altLang="ko-KR" sz="2000" b="0" baseline="0" dirty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en-US" altLang="ko-KR" sz="2000" b="0" baseline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I : </a:t>
                      </a:r>
                      <a:r>
                        <a:rPr lang="ko-KR" altLang="en-US" sz="2000" b="0" baseline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블록 인벤토리</a:t>
                      </a:r>
                      <a:endParaRPr lang="en-US" altLang="ko-KR" sz="2000" b="0" baseline="0" dirty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en-US" altLang="ko-KR" sz="2000" b="0" baseline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O : </a:t>
                      </a:r>
                      <a:r>
                        <a:rPr lang="ko-KR" altLang="en-US" sz="2000" b="0" baseline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옵션 창</a:t>
                      </a:r>
                      <a:endParaRPr lang="en-US" altLang="ko-KR" sz="2000" b="0" baseline="0" dirty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en-US" altLang="ko-KR" sz="2000" b="0" baseline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M : </a:t>
                      </a:r>
                      <a:r>
                        <a:rPr lang="ko-KR" altLang="en-US" sz="2000" b="0" baseline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타이틀 화면</a:t>
                      </a:r>
                      <a:endParaRPr lang="en-US" altLang="ko-KR" sz="2000" b="0" baseline="0" dirty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  <p:graphicFrame>
        <p:nvGraphicFramePr>
          <p:cNvPr id="10" name="표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22330542"/>
              </p:ext>
            </p:extLst>
          </p:nvPr>
        </p:nvGraphicFramePr>
        <p:xfrm>
          <a:off x="1185215" y="2236123"/>
          <a:ext cx="4334436" cy="358947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334436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3589477">
                <a:tc>
                  <a:txBody>
                    <a:bodyPr/>
                    <a:lstStyle/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en-US" altLang="ko-KR" sz="2000" b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WASD : </a:t>
                      </a:r>
                      <a:r>
                        <a:rPr lang="ko-KR" altLang="en-US" sz="2000" b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캐릭터 이동</a:t>
                      </a:r>
                      <a:endParaRPr lang="en-US" altLang="ko-KR" sz="2000" b="0" dirty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ko-KR" altLang="en-US" sz="2000" b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마우스 드래그 </a:t>
                      </a:r>
                      <a:r>
                        <a:rPr lang="en-US" altLang="ko-KR" sz="2000" b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: </a:t>
                      </a:r>
                      <a:r>
                        <a:rPr lang="ko-KR" altLang="en-US" sz="2000" b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캐릭터 시선 이동</a:t>
                      </a:r>
                      <a:endParaRPr lang="en-US" altLang="ko-KR" sz="2000" b="0" dirty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en-US" altLang="ko-KR" sz="2000" b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Spacebar</a:t>
                      </a:r>
                      <a:r>
                        <a:rPr lang="en-US" altLang="ko-KR" sz="2000" b="0" baseline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: </a:t>
                      </a:r>
                      <a:r>
                        <a:rPr lang="ko-KR" altLang="en-US" sz="2000" b="0" baseline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점프</a:t>
                      </a:r>
                      <a:endParaRPr lang="en-US" altLang="ko-KR" sz="2000" b="0" baseline="0" dirty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en-US" altLang="ko-KR" sz="2000" b="0" baseline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F : </a:t>
                      </a:r>
                      <a:r>
                        <a:rPr lang="ko-KR" altLang="en-US" sz="2000" b="0" baseline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상호작용</a:t>
                      </a:r>
                      <a:endParaRPr lang="en-US" altLang="ko-KR" sz="2000" b="0" baseline="0" dirty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ko-KR" altLang="en-US" sz="2000" b="0" baseline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마우스 우 클릭 </a:t>
                      </a:r>
                      <a:r>
                        <a:rPr lang="en-US" altLang="ko-KR" sz="2000" b="0" baseline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: </a:t>
                      </a:r>
                      <a:r>
                        <a:rPr lang="ko-KR" altLang="en-US" sz="2000" b="0" baseline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타겟 지정</a:t>
                      </a:r>
                      <a:endParaRPr lang="en-US" altLang="ko-KR" sz="2000" b="0" baseline="0" dirty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en-US" altLang="ko-KR" sz="2000" b="0" baseline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Q : </a:t>
                      </a:r>
                      <a:r>
                        <a:rPr lang="ko-KR" altLang="en-US" sz="2000" b="0" baseline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시간 감속</a:t>
                      </a:r>
                      <a:endParaRPr lang="en-US" altLang="ko-KR" sz="2000" b="0" baseline="0" dirty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en-US" altLang="ko-KR" sz="2000" b="0" baseline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E : </a:t>
                      </a:r>
                      <a:r>
                        <a:rPr lang="ko-KR" altLang="en-US" sz="2000" b="0" baseline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시간 가속</a:t>
                      </a:r>
                      <a:endParaRPr lang="en-US" altLang="ko-KR" sz="2000" b="0" baseline="0" dirty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en-US" altLang="ko-KR" sz="2000" b="0" baseline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M : </a:t>
                      </a:r>
                      <a:r>
                        <a:rPr lang="ko-KR" altLang="en-US" sz="2000" b="0" baseline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타이틀 화면</a:t>
                      </a:r>
                      <a:endParaRPr lang="en-US" altLang="ko-KR" sz="2000" b="0" baseline="0" dirty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02357270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61257" y="169123"/>
            <a:ext cx="5718629" cy="594932"/>
          </a:xfrm>
        </p:spPr>
        <p:txBody>
          <a:bodyPr/>
          <a:lstStyle/>
          <a:p>
            <a:r>
              <a:rPr lang="en-US" altLang="ko-KR" dirty="0"/>
              <a:t>3. </a:t>
            </a:r>
            <a:r>
              <a:rPr lang="ko-KR" altLang="en-US" dirty="0"/>
              <a:t>기술적 요소 및 중점 연구 분야</a:t>
            </a: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5</a:t>
            </a:fld>
            <a:endParaRPr lang="ko-KR" altLang="en-US"/>
          </a:p>
        </p:txBody>
      </p:sp>
      <p:cxnSp>
        <p:nvCxnSpPr>
          <p:cNvPr id="23" name="직선 연결선 22"/>
          <p:cNvCxnSpPr/>
          <p:nvPr/>
        </p:nvCxnSpPr>
        <p:spPr>
          <a:xfrm>
            <a:off x="6094939" y="1047404"/>
            <a:ext cx="0" cy="4933226"/>
          </a:xfrm>
          <a:prstGeom prst="line">
            <a:avLst/>
          </a:prstGeom>
          <a:ln w="285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4" name="표 2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74005456"/>
              </p:ext>
            </p:extLst>
          </p:nvPr>
        </p:nvGraphicFramePr>
        <p:xfrm>
          <a:off x="1132935" y="1047404"/>
          <a:ext cx="4461529" cy="235250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461529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2352502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400" b="0" u="none" baseline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시간 마법</a:t>
                      </a:r>
                      <a:endParaRPr lang="en-US" altLang="ko-KR" sz="2400" b="0" u="none" baseline="0" dirty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800" b="0" u="none" baseline="0" dirty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800" b="0" u="none" baseline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시간 마법을 사용할 때 변화되는 모습을 </a:t>
                      </a:r>
                      <a:endParaRPr lang="en-US" altLang="ko-KR" sz="1800" b="0" u="none" baseline="0" dirty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800" b="0" u="none" baseline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부드럽게 연결되도록 구현</a:t>
                      </a:r>
                      <a:endParaRPr lang="en-US" altLang="ko-KR" sz="1800" b="0" u="none" baseline="0" dirty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400" b="0" u="sng" baseline="0" dirty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  <p:graphicFrame>
        <p:nvGraphicFramePr>
          <p:cNvPr id="25" name="표 2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31212338"/>
              </p:ext>
            </p:extLst>
          </p:nvPr>
        </p:nvGraphicFramePr>
        <p:xfrm>
          <a:off x="6847196" y="1047404"/>
          <a:ext cx="4461529" cy="235250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461529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2352502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400" b="0" baseline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실시간 데이터 공유</a:t>
                      </a:r>
                      <a:endParaRPr lang="en-US" altLang="ko-KR" sz="2400" b="0" baseline="0" dirty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800" b="0" baseline="0" dirty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800" b="0" baseline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같은 공간에서 여러 플레이어가 동시에 맵을 </a:t>
                      </a:r>
                      <a:endParaRPr lang="en-US" altLang="ko-KR" sz="1800" b="0" baseline="0" dirty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800" b="0" baseline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제작할 수 있도록 실시간 데이터 공유가 </a:t>
                      </a:r>
                      <a:endParaRPr lang="en-US" altLang="ko-KR" sz="1800" b="0" baseline="0" dirty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800" b="0" baseline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가능하도록 구현</a:t>
                      </a:r>
                      <a:endParaRPr lang="en-US" altLang="ko-KR" sz="1800" b="0" baseline="0" dirty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  <p:graphicFrame>
        <p:nvGraphicFramePr>
          <p:cNvPr id="26" name="표 2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34057563"/>
              </p:ext>
            </p:extLst>
          </p:nvPr>
        </p:nvGraphicFramePr>
        <p:xfrm>
          <a:off x="1132935" y="3597590"/>
          <a:ext cx="4461529" cy="235250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461529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2352502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400" b="0" baseline="0" dirty="0" err="1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언리얼과</a:t>
                      </a:r>
                      <a:r>
                        <a:rPr lang="ko-KR" altLang="en-US" sz="2400" b="0" baseline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서버와의 연동</a:t>
                      </a:r>
                      <a:endParaRPr lang="en-US" altLang="ko-KR" sz="2400" b="0" baseline="0" dirty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2400" b="0" baseline="0" dirty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b="0" baseline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C++</a:t>
                      </a:r>
                      <a:r>
                        <a:rPr lang="ko-KR" altLang="en-US" sz="1800" b="0" baseline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을 활용한 서버 제작으로 </a:t>
                      </a:r>
                      <a:endParaRPr lang="en-US" altLang="ko-KR" sz="1800" b="0" baseline="0" dirty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800" b="0" baseline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멀티 플레이가 가능하도록 구현</a:t>
                      </a:r>
                      <a:endParaRPr lang="en-US" altLang="ko-KR" sz="1800" b="0" baseline="0" dirty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  <p:graphicFrame>
        <p:nvGraphicFramePr>
          <p:cNvPr id="27" name="표 2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14351974"/>
              </p:ext>
            </p:extLst>
          </p:nvPr>
        </p:nvGraphicFramePr>
        <p:xfrm>
          <a:off x="6847196" y="3597590"/>
          <a:ext cx="4461529" cy="235250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461529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2352502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400" b="0" baseline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맵 에디터 제작</a:t>
                      </a:r>
                      <a:endParaRPr lang="en-US" altLang="ko-KR" sz="2400" b="0" baseline="0" dirty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800" b="0" baseline="0" dirty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800" b="0" baseline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플레이어 친화적인 </a:t>
                      </a:r>
                      <a:r>
                        <a:rPr lang="en-US" altLang="ko-KR" sz="1800" b="0" baseline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UI </a:t>
                      </a:r>
                      <a:r>
                        <a:rPr lang="ko-KR" altLang="en-US" sz="1800" b="0" baseline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제공으로 쉽고 간단하게 </a:t>
                      </a:r>
                      <a:endParaRPr lang="en-US" altLang="ko-KR" sz="1800" b="0" baseline="0" dirty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800" b="0" baseline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게임상에서 맵 제작이 가능하도록 구현</a:t>
                      </a:r>
                      <a:endParaRPr lang="en-US" altLang="ko-KR" sz="1800" b="0" baseline="0" dirty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16233704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4. </a:t>
            </a:r>
            <a:r>
              <a:rPr lang="ko-KR" altLang="en-US" dirty="0"/>
              <a:t>구성원의 역할 분담</a:t>
            </a: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6</a:t>
            </a:fld>
            <a:endParaRPr lang="ko-KR" altLang="en-US"/>
          </a:p>
        </p:txBody>
      </p:sp>
      <p:graphicFrame>
        <p:nvGraphicFramePr>
          <p:cNvPr id="3" name="표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78998684"/>
              </p:ext>
            </p:extLst>
          </p:nvPr>
        </p:nvGraphicFramePr>
        <p:xfrm>
          <a:off x="1132936" y="1361922"/>
          <a:ext cx="10220865" cy="476685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406955">
                  <a:extLst>
                    <a:ext uri="{9D8B030D-6E8A-4147-A177-3AD203B41FA5}">
                      <a16:colId xmlns:a16="http://schemas.microsoft.com/office/drawing/2014/main" val="2712284895"/>
                    </a:ext>
                  </a:extLst>
                </a:gridCol>
                <a:gridCol w="3406955">
                  <a:extLst>
                    <a:ext uri="{9D8B030D-6E8A-4147-A177-3AD203B41FA5}">
                      <a16:colId xmlns:a16="http://schemas.microsoft.com/office/drawing/2014/main" val="781446800"/>
                    </a:ext>
                  </a:extLst>
                </a:gridCol>
                <a:gridCol w="3406955">
                  <a:extLst>
                    <a:ext uri="{9D8B030D-6E8A-4147-A177-3AD203B41FA5}">
                      <a16:colId xmlns:a16="http://schemas.microsoft.com/office/drawing/2014/main" val="2097780893"/>
                    </a:ext>
                  </a:extLst>
                </a:gridCol>
              </a:tblGrid>
              <a:tr h="560612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400" dirty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임 건 호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400" dirty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성 기 홍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400" dirty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권 호 민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40434082"/>
                  </a:ext>
                </a:extLst>
              </a:tr>
              <a:tr h="4027558">
                <a:tc>
                  <a:txBody>
                    <a:bodyPr/>
                    <a:lstStyle/>
                    <a:p>
                      <a:pPr marL="0" indent="0" algn="ctr" latinLnBrk="1">
                        <a:buFontTx/>
                        <a:buNone/>
                      </a:pPr>
                      <a:r>
                        <a:rPr lang="ko-KR" altLang="en-US" dirty="0">
                          <a:solidFill>
                            <a:srgbClr val="0070C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메인 기획</a:t>
                      </a:r>
                      <a:endParaRPr lang="en-US" altLang="ko-KR" dirty="0">
                        <a:solidFill>
                          <a:srgbClr val="0070C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indent="0" algn="ctr" latinLnBrk="1">
                        <a:buFontTx/>
                        <a:buNone/>
                      </a:pPr>
                      <a:r>
                        <a:rPr lang="en-US" altLang="ko-KR" dirty="0">
                          <a:solidFill>
                            <a:srgbClr val="0070C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SUB </a:t>
                      </a:r>
                      <a:r>
                        <a:rPr lang="ko-KR" altLang="en-US" dirty="0">
                          <a:solidFill>
                            <a:srgbClr val="0070C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클라이언트 프로그래밍</a:t>
                      </a:r>
                      <a:endParaRPr lang="en-US" altLang="ko-KR" dirty="0">
                        <a:solidFill>
                          <a:srgbClr val="0070C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indent="-285750" algn="l" latinLnBrk="1">
                        <a:buFontTx/>
                        <a:buChar char="-"/>
                      </a:pPr>
                      <a:endParaRPr lang="en-US" altLang="ko-KR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indent="-285750" algn="l" latinLnBrk="1">
                        <a:buFontTx/>
                        <a:buChar char="-"/>
                      </a:pPr>
                      <a:endParaRPr lang="en-US" altLang="ko-KR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indent="-285750" algn="l" latinLnBrk="1">
                        <a:buFontTx/>
                        <a:buChar char="-"/>
                      </a:pPr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전반적인 일정 조율</a:t>
                      </a:r>
                      <a:endParaRPr lang="en-US" altLang="ko-KR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indent="-285750" algn="l" latinLnBrk="1">
                        <a:buFontTx/>
                        <a:buChar char="-"/>
                      </a:pPr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게임 내 대부분의 리소스 확보</a:t>
                      </a:r>
                      <a:endParaRPr lang="en-US" altLang="ko-KR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indent="-285750" algn="l" latinLnBrk="1">
                        <a:buFontTx/>
                        <a:buChar char="-"/>
                      </a:pPr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캐릭터 제작 및 이동 구현 및 조정</a:t>
                      </a:r>
                      <a:endParaRPr lang="en-US" altLang="ko-KR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indent="-285750" algn="l" latinLnBrk="1">
                        <a:buFontTx/>
                        <a:buChar char="-"/>
                      </a:pPr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블록 기획 및 구현</a:t>
                      </a:r>
                      <a:endParaRPr lang="en-US" altLang="ko-KR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indent="-285750" algn="l" latinLnBrk="1">
                        <a:buFontTx/>
                        <a:buChar char="-"/>
                      </a:pPr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UI 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기획 및 제작</a:t>
                      </a:r>
                      <a:endParaRPr lang="en-US" altLang="ko-KR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indent="-285750" algn="l" latinLnBrk="1">
                        <a:buFontTx/>
                        <a:buChar char="-"/>
                      </a:pPr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타이틀 화면 제작</a:t>
                      </a:r>
                      <a:endParaRPr lang="en-US" altLang="ko-KR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indent="-285750" algn="l" latinLnBrk="1">
                        <a:buFontTx/>
                        <a:buChar char="-"/>
                      </a:pPr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게임 맵 제작</a:t>
                      </a:r>
                      <a:endParaRPr lang="en-US" altLang="ko-KR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indent="-285750" algn="l" latinLnBrk="1">
                        <a:buFontTx/>
                        <a:buChar char="-"/>
                      </a:pPr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기획 문서 및 발표 문서 작성</a:t>
                      </a:r>
                      <a:endParaRPr lang="en-US" altLang="ko-KR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latinLnBrk="1">
                        <a:buFontTx/>
                        <a:buNone/>
                      </a:pPr>
                      <a:r>
                        <a:rPr lang="ko-KR" altLang="en-US" dirty="0">
                          <a:solidFill>
                            <a:srgbClr val="FF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메인 클라이언트 프로그래밍</a:t>
                      </a:r>
                      <a:endParaRPr lang="en-US" altLang="ko-KR" dirty="0">
                        <a:solidFill>
                          <a:srgbClr val="FF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indent="-285750" algn="l" latinLnBrk="1">
                        <a:buFontTx/>
                        <a:buChar char="-"/>
                      </a:pPr>
                      <a:endParaRPr lang="en-US" altLang="ko-KR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indent="-285750" algn="l" latinLnBrk="1">
                        <a:buFontTx/>
                        <a:buChar char="-"/>
                      </a:pPr>
                      <a:endParaRPr lang="en-US" altLang="ko-KR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indent="-285750" algn="l" latinLnBrk="1">
                        <a:buFontTx/>
                        <a:buChar char="-"/>
                      </a:pPr>
                      <a:endParaRPr lang="en-US" altLang="ko-KR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indent="-285750" algn="l" latinLnBrk="1">
                        <a:buFontTx/>
                        <a:buChar char="-"/>
                      </a:pPr>
                      <a:r>
                        <a:rPr lang="ko-KR" altLang="en-US" baseline="0" dirty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핵심 게임 로직 제작</a:t>
                      </a:r>
                      <a:endParaRPr lang="en-US" altLang="ko-KR" baseline="0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indent="-285750" algn="l" latinLnBrk="1">
                        <a:buFontTx/>
                        <a:buChar char="-"/>
                      </a:pPr>
                      <a:r>
                        <a:rPr lang="ko-KR" altLang="en-US" baseline="0" dirty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맵 에디터 핵심 기능 제작</a:t>
                      </a:r>
                      <a:endParaRPr lang="en-US" altLang="ko-KR" baseline="0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indent="-285750" algn="l" latinLnBrk="1">
                        <a:buFontTx/>
                        <a:buChar char="-"/>
                      </a:pPr>
                      <a:r>
                        <a:rPr lang="ko-KR" altLang="en-US" baseline="0" dirty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블록 및 캐릭터 클래스 기본 설계</a:t>
                      </a:r>
                      <a:endParaRPr lang="en-US" altLang="ko-KR" baseline="0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indent="-285750" algn="l" latinLnBrk="1">
                        <a:buFontTx/>
                        <a:buChar char="-"/>
                      </a:pPr>
                      <a:r>
                        <a:rPr lang="ko-KR" altLang="en-US" baseline="0" dirty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효율적인 작업을 위한 시스템 설계</a:t>
                      </a:r>
                      <a:endParaRPr lang="en-US" altLang="ko-KR" baseline="0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indent="-285750" algn="l" latinLnBrk="1">
                        <a:buFontTx/>
                        <a:buChar char="-"/>
                      </a:pPr>
                      <a:r>
                        <a:rPr lang="ko-KR" altLang="en-US" baseline="0" dirty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특수 블록 기능 구현</a:t>
                      </a:r>
                      <a:endParaRPr lang="en-US" altLang="ko-KR" baseline="0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indent="-285750" algn="l" latinLnBrk="1">
                        <a:buFontTx/>
                        <a:buChar char="-"/>
                      </a:pPr>
                      <a:r>
                        <a:rPr lang="ko-KR" altLang="en-US" baseline="0" dirty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블록 배치 및 삭제 구현</a:t>
                      </a:r>
                      <a:endParaRPr lang="en-US" altLang="ko-KR" baseline="0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indent="-285750" algn="l" latinLnBrk="1">
                        <a:buFontTx/>
                        <a:buChar char="-"/>
                      </a:pPr>
                      <a:r>
                        <a:rPr lang="ko-KR" altLang="en-US" baseline="0" dirty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커맨드 블록 기능 및 적용 구현</a:t>
                      </a:r>
                      <a:endParaRPr lang="en-US" altLang="ko-KR" baseline="0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indent="-285750" algn="l" latinLnBrk="1">
                        <a:buFontTx/>
                        <a:buChar char="-"/>
                      </a:pPr>
                      <a:r>
                        <a:rPr lang="ko-KR" altLang="en-US" baseline="0" dirty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인벤토리와 커맨드 블록 </a:t>
                      </a:r>
                      <a:r>
                        <a:rPr lang="en-US" altLang="ko-KR" baseline="0" dirty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UI </a:t>
                      </a:r>
                      <a:r>
                        <a:rPr lang="ko-KR" altLang="en-US" baseline="0" dirty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등의</a:t>
                      </a:r>
                      <a:r>
                        <a:rPr lang="en-US" altLang="ko-KR" baseline="0" dirty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</a:t>
                      </a:r>
                    </a:p>
                    <a:p>
                      <a:pPr marL="0" indent="0" algn="l" latinLnBrk="1">
                        <a:buFontTx/>
                        <a:buNone/>
                      </a:pPr>
                      <a:r>
                        <a:rPr lang="en-US" altLang="ko-KR" baseline="0" dirty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    </a:t>
                      </a:r>
                      <a:r>
                        <a:rPr lang="ko-KR" altLang="en-US" baseline="0" dirty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기능 구현</a:t>
                      </a:r>
                      <a:endParaRPr lang="en-US" altLang="ko-KR" baseline="0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indent="-285750" algn="l" latinLnBrk="1">
                        <a:buFontTx/>
                        <a:buChar char="-"/>
                      </a:pPr>
                      <a:r>
                        <a:rPr lang="ko-KR" altLang="en-US" baseline="0" dirty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맵 저장 및 불러오기 구현</a:t>
                      </a:r>
                      <a:endParaRPr lang="en-US" altLang="ko-KR" baseline="0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indent="-285750" algn="l" latinLnBrk="1">
                        <a:buFontTx/>
                        <a:buChar char="-"/>
                      </a:pPr>
                      <a:endParaRPr lang="en-US" altLang="ko-KR" baseline="0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latinLnBrk="1">
                        <a:buFontTx/>
                        <a:buNone/>
                      </a:pPr>
                      <a:r>
                        <a:rPr lang="ko-KR" altLang="en-US" dirty="0">
                          <a:solidFill>
                            <a:srgbClr val="00B05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서버 프로그래밍</a:t>
                      </a:r>
                      <a:endParaRPr lang="en-US" altLang="ko-KR" dirty="0">
                        <a:solidFill>
                          <a:srgbClr val="00B05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indent="-285750" algn="l" latinLnBrk="1">
                        <a:buFontTx/>
                        <a:buChar char="-"/>
                      </a:pPr>
                      <a:endParaRPr lang="en-US" altLang="ko-KR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indent="-285750" algn="l" latinLnBrk="1">
                        <a:buFontTx/>
                        <a:buChar char="-"/>
                      </a:pPr>
                      <a:endParaRPr lang="en-US" altLang="ko-KR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indent="-285750" algn="l" latinLnBrk="1">
                        <a:buFontTx/>
                        <a:buChar char="-"/>
                      </a:pPr>
                      <a:endParaRPr lang="en-US" altLang="ko-KR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indent="-285750" algn="l" latinLnBrk="1">
                        <a:buFontTx/>
                        <a:buChar char="-"/>
                      </a:pPr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기본 서버 구조 작성</a:t>
                      </a:r>
                      <a:endParaRPr lang="en-US" altLang="ko-KR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indent="-285750" algn="l" latinLnBrk="1">
                        <a:buFontTx/>
                        <a:buChar char="-"/>
                      </a:pPr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채팅 기능 및 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UI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제작</a:t>
                      </a:r>
                      <a:endParaRPr lang="en-US" altLang="ko-KR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indent="-285750" algn="l" latinLnBrk="1">
                        <a:buFontTx/>
                        <a:buChar char="-"/>
                      </a:pPr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서버를 통해 블록 배치 및 삭제 공유</a:t>
                      </a:r>
                      <a:endParaRPr lang="en-US" altLang="ko-KR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indent="-285750" algn="l" latinLnBrk="1">
                        <a:buFontTx/>
                        <a:buChar char="-"/>
                      </a:pPr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플레이어 정보 공유</a:t>
                      </a:r>
                      <a:endParaRPr lang="en-US" altLang="ko-KR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indent="-285750" algn="l" latinLnBrk="1">
                        <a:buFontTx/>
                        <a:buChar char="-"/>
                      </a:pPr>
                      <a:r>
                        <a:rPr lang="ko-KR" altLang="en-US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서버를 통해 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각 클라이언트 간 블록 배치 기능을 이용한 맵 로드</a:t>
                      </a:r>
                      <a:endParaRPr lang="en-US" altLang="ko-KR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indent="-285750" algn="l" latinLnBrk="1">
                        <a:buFontTx/>
                        <a:buChar char="-"/>
                      </a:pPr>
                      <a:endParaRPr lang="en-US" altLang="ko-KR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indent="-285750" algn="l" latinLnBrk="1">
                        <a:buFontTx/>
                        <a:buChar char="-"/>
                      </a:pPr>
                      <a:endParaRPr lang="en-US" altLang="ko-KR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0883095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40991447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61257" y="169123"/>
            <a:ext cx="5718629" cy="594932"/>
          </a:xfrm>
        </p:spPr>
        <p:txBody>
          <a:bodyPr/>
          <a:lstStyle/>
          <a:p>
            <a:r>
              <a:rPr lang="en-US" altLang="ko-KR" dirty="0"/>
              <a:t>5. </a:t>
            </a:r>
            <a:r>
              <a:rPr lang="ko-KR" altLang="en-US" dirty="0"/>
              <a:t>개발 내용</a:t>
            </a: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7</a:t>
            </a:fld>
            <a:endParaRPr lang="ko-KR" altLang="en-US"/>
          </a:p>
        </p:txBody>
      </p:sp>
      <p:cxnSp>
        <p:nvCxnSpPr>
          <p:cNvPr id="23" name="직선 연결선 22"/>
          <p:cNvCxnSpPr/>
          <p:nvPr/>
        </p:nvCxnSpPr>
        <p:spPr>
          <a:xfrm>
            <a:off x="6094939" y="1047404"/>
            <a:ext cx="0" cy="4933226"/>
          </a:xfrm>
          <a:prstGeom prst="line">
            <a:avLst/>
          </a:prstGeom>
          <a:ln w="285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1" name="그림 20" descr="텍스트이(가) 표시된 사진&#10;&#10;자동 생성된 설명">
            <a:extLst>
              <a:ext uri="{FF2B5EF4-FFF2-40B4-BE49-F238E27FC236}">
                <a16:creationId xmlns:a16="http://schemas.microsoft.com/office/drawing/2014/main" id="{2690F1AB-30A8-4B25-9D22-390233AB2BD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262482"/>
            <a:ext cx="3452527" cy="5711666"/>
          </a:xfrm>
          <a:prstGeom prst="rect">
            <a:avLst/>
          </a:prstGeom>
        </p:spPr>
      </p:pic>
      <p:graphicFrame>
        <p:nvGraphicFramePr>
          <p:cNvPr id="7" name="표 6">
            <a:extLst>
              <a:ext uri="{FF2B5EF4-FFF2-40B4-BE49-F238E27FC236}">
                <a16:creationId xmlns:a16="http://schemas.microsoft.com/office/drawing/2014/main" id="{7F81EBAC-77E4-4F76-974E-5E2A7CD870A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37701251"/>
              </p:ext>
            </p:extLst>
          </p:nvPr>
        </p:nvGraphicFramePr>
        <p:xfrm>
          <a:off x="2485378" y="2376898"/>
          <a:ext cx="3520699" cy="227423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520699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2274237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800" b="0" u="none" baseline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패킷의 내용을 구조체화 하여 관리 및 사용을 쉽게 하였다</a:t>
                      </a:r>
                      <a:r>
                        <a:rPr lang="en-US" altLang="ko-KR" sz="1800" b="0" u="none" baseline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.</a:t>
                      </a: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800" b="0" u="none" baseline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용도에 따라 채팅 패킷</a:t>
                      </a:r>
                      <a:r>
                        <a:rPr lang="en-US" altLang="ko-KR" sz="1800" b="0" u="none" baseline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, </a:t>
                      </a:r>
                      <a:r>
                        <a:rPr lang="ko-KR" altLang="en-US" sz="1800" b="0" u="none" baseline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블록 패킷</a:t>
                      </a:r>
                      <a:r>
                        <a:rPr lang="en-US" altLang="ko-KR" sz="1800" b="0" u="none" baseline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, </a:t>
                      </a:r>
                      <a:r>
                        <a:rPr lang="ko-KR" altLang="en-US" sz="1800" b="0" u="none" baseline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블록 삭제 패킷</a:t>
                      </a:r>
                      <a:r>
                        <a:rPr lang="en-US" altLang="ko-KR" sz="1800" b="0" u="none" baseline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, </a:t>
                      </a:r>
                      <a:r>
                        <a:rPr lang="ko-KR" altLang="en-US" sz="1800" b="0" u="none" baseline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플레이어 패킷</a:t>
                      </a:r>
                      <a:r>
                        <a:rPr lang="en-US" altLang="ko-KR" sz="1800" b="0" u="none" baseline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</a:t>
                      </a:r>
                      <a:r>
                        <a:rPr lang="ko-KR" altLang="en-US" sz="1800" b="0" u="none" baseline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등으로 나누어 사용하였다</a:t>
                      </a:r>
                      <a:r>
                        <a:rPr lang="en-US" altLang="ko-KR" sz="1800" b="0" u="none" baseline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.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  <p:pic>
        <p:nvPicPr>
          <p:cNvPr id="26" name="그림 25" descr="텍스트이(가) 표시된 사진&#10;&#10;자동 생성된 설명">
            <a:extLst>
              <a:ext uri="{FF2B5EF4-FFF2-40B4-BE49-F238E27FC236}">
                <a16:creationId xmlns:a16="http://schemas.microsoft.com/office/drawing/2014/main" id="{AF27C4F3-E17A-4663-90FF-E48F63AAFA5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14565" y="322160"/>
            <a:ext cx="3522726" cy="1614583"/>
          </a:xfrm>
          <a:prstGeom prst="rect">
            <a:avLst/>
          </a:prstGeom>
        </p:spPr>
      </p:pic>
      <p:pic>
        <p:nvPicPr>
          <p:cNvPr id="28" name="그림 27" descr="테이블이(가) 표시된 사진&#10;&#10;자동 생성된 설명">
            <a:extLst>
              <a:ext uri="{FF2B5EF4-FFF2-40B4-BE49-F238E27FC236}">
                <a16:creationId xmlns:a16="http://schemas.microsoft.com/office/drawing/2014/main" id="{E3584268-1A93-4575-82D0-9594445A22C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14565" y="1988690"/>
            <a:ext cx="3305747" cy="1327404"/>
          </a:xfrm>
          <a:prstGeom prst="rect">
            <a:avLst/>
          </a:prstGeom>
        </p:spPr>
      </p:pic>
      <p:cxnSp>
        <p:nvCxnSpPr>
          <p:cNvPr id="30" name="직선 연결선 29">
            <a:extLst>
              <a:ext uri="{FF2B5EF4-FFF2-40B4-BE49-F238E27FC236}">
                <a16:creationId xmlns:a16="http://schemas.microsoft.com/office/drawing/2014/main" id="{081673C5-3D25-4307-A645-4C735610FC03}"/>
              </a:ext>
            </a:extLst>
          </p:cNvPr>
          <p:cNvCxnSpPr>
            <a:cxnSpLocks/>
          </p:cNvCxnSpPr>
          <p:nvPr/>
        </p:nvCxnSpPr>
        <p:spPr>
          <a:xfrm flipH="1">
            <a:off x="6094935" y="1932074"/>
            <a:ext cx="3305748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직선 연결선 33">
            <a:extLst>
              <a:ext uri="{FF2B5EF4-FFF2-40B4-BE49-F238E27FC236}">
                <a16:creationId xmlns:a16="http://schemas.microsoft.com/office/drawing/2014/main" id="{96E2C539-C731-4AEE-ADA9-21C58167274D}"/>
              </a:ext>
            </a:extLst>
          </p:cNvPr>
          <p:cNvCxnSpPr>
            <a:cxnSpLocks/>
          </p:cNvCxnSpPr>
          <p:nvPr/>
        </p:nvCxnSpPr>
        <p:spPr>
          <a:xfrm flipH="1">
            <a:off x="6094935" y="3316094"/>
            <a:ext cx="3956685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8" name="그림 37" descr="텍스트이(가) 표시된 사진&#10;&#10;자동 생성된 설명">
            <a:extLst>
              <a:ext uri="{FF2B5EF4-FFF2-40B4-BE49-F238E27FC236}">
                <a16:creationId xmlns:a16="http://schemas.microsoft.com/office/drawing/2014/main" id="{2F60C34D-4786-4603-B7C7-32B33CA8209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14565" y="3330929"/>
            <a:ext cx="3344037" cy="3216402"/>
          </a:xfrm>
          <a:prstGeom prst="rect">
            <a:avLst/>
          </a:prstGeom>
        </p:spPr>
      </p:pic>
      <p:graphicFrame>
        <p:nvGraphicFramePr>
          <p:cNvPr id="36" name="표 35">
            <a:extLst>
              <a:ext uri="{FF2B5EF4-FFF2-40B4-BE49-F238E27FC236}">
                <a16:creationId xmlns:a16="http://schemas.microsoft.com/office/drawing/2014/main" id="{8F74CF3B-E62F-4430-9180-3117A24AFF2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14673513"/>
              </p:ext>
            </p:extLst>
          </p:nvPr>
        </p:nvGraphicFramePr>
        <p:xfrm>
          <a:off x="9458601" y="2159402"/>
          <a:ext cx="2685281" cy="234305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685281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2343055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800" b="0" u="none" baseline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패킷에 들어가야 하는 내용을 넣은 후 각각 클라이언트 및 서버에서 </a:t>
                      </a:r>
                      <a:r>
                        <a:rPr lang="en-US" altLang="ko-KR" sz="1800" b="0" u="none" baseline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Send, </a:t>
                      </a:r>
                      <a:r>
                        <a:rPr lang="en-US" altLang="ko-KR" sz="1800" b="0" u="none" baseline="0" dirty="0" err="1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Recv</a:t>
                      </a:r>
                      <a:r>
                        <a:rPr lang="ko-KR" altLang="en-US" sz="1800" b="0" u="none" baseline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를 통해 서버에 정보 저장 및</a:t>
                      </a:r>
                      <a:r>
                        <a:rPr lang="en-US" altLang="ko-KR" sz="1800" b="0" u="none" baseline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</a:t>
                      </a:r>
                      <a:r>
                        <a:rPr lang="ko-KR" altLang="en-US" sz="1800" b="0" u="none" baseline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클라이언트 </a:t>
                      </a:r>
                      <a:r>
                        <a:rPr lang="en-US" altLang="ko-KR" sz="1800" b="0" u="none" baseline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&lt;-&gt; </a:t>
                      </a:r>
                      <a:r>
                        <a:rPr lang="ko-KR" altLang="en-US" sz="1800" b="0" u="none" baseline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서버 간 패킷 교환을 하였다</a:t>
                      </a:r>
                      <a:r>
                        <a:rPr lang="en-US" altLang="ko-KR" sz="1800" b="0" u="none" baseline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.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  <p:sp>
        <p:nvSpPr>
          <p:cNvPr id="41" name="제목 1">
            <a:extLst>
              <a:ext uri="{FF2B5EF4-FFF2-40B4-BE49-F238E27FC236}">
                <a16:creationId xmlns:a16="http://schemas.microsoft.com/office/drawing/2014/main" id="{F9D573F1-7A5C-4DAC-9DD3-D828CF4E35EC}"/>
              </a:ext>
            </a:extLst>
          </p:cNvPr>
          <p:cNvSpPr txBox="1">
            <a:spLocks/>
          </p:cNvSpPr>
          <p:nvPr/>
        </p:nvSpPr>
        <p:spPr>
          <a:xfrm>
            <a:off x="2382867" y="1262482"/>
            <a:ext cx="866340" cy="410845"/>
          </a:xfrm>
          <a:prstGeom prst="rect">
            <a:avLst/>
          </a:prstGeom>
          <a:solidFill>
            <a:schemeClr val="bg1"/>
          </a:solidFill>
        </p:spPr>
        <p:txBody>
          <a:bodyPr vert="horz" lIns="91440" tIns="45720" rIns="91440" bIns="45720" rtlCol="0" anchor="b" anchorCtr="0">
            <a:no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+mj-cs"/>
              </a:defRPr>
            </a:lvl1pPr>
          </a:lstStyle>
          <a:p>
            <a:r>
              <a:rPr lang="ko-KR" altLang="en-US" sz="1000" dirty="0"/>
              <a:t>패킷</a:t>
            </a:r>
            <a:endParaRPr lang="en-US" altLang="ko-KR" sz="1000" dirty="0"/>
          </a:p>
          <a:p>
            <a:r>
              <a:rPr lang="ko-KR" altLang="en-US" sz="1000" dirty="0"/>
              <a:t>구조체</a:t>
            </a:r>
            <a:endParaRPr lang="en-US" altLang="ko-KR" sz="1000" dirty="0"/>
          </a:p>
        </p:txBody>
      </p:sp>
      <p:sp>
        <p:nvSpPr>
          <p:cNvPr id="42" name="제목 1">
            <a:extLst>
              <a:ext uri="{FF2B5EF4-FFF2-40B4-BE49-F238E27FC236}">
                <a16:creationId xmlns:a16="http://schemas.microsoft.com/office/drawing/2014/main" id="{EFB1E626-A635-4B08-9E76-230DB6F32F4A}"/>
              </a:ext>
            </a:extLst>
          </p:cNvPr>
          <p:cNvSpPr txBox="1">
            <a:spLocks/>
          </p:cNvSpPr>
          <p:nvPr/>
        </p:nvSpPr>
        <p:spPr>
          <a:xfrm>
            <a:off x="8534343" y="5898"/>
            <a:ext cx="866340" cy="410845"/>
          </a:xfrm>
          <a:prstGeom prst="rect">
            <a:avLst/>
          </a:prstGeom>
          <a:solidFill>
            <a:schemeClr val="bg1"/>
          </a:solidFill>
        </p:spPr>
        <p:txBody>
          <a:bodyPr vert="horz" lIns="91440" tIns="45720" rIns="91440" bIns="45720" rtlCol="0" anchor="b" anchorCtr="0">
            <a:no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+mj-cs"/>
              </a:defRPr>
            </a:lvl1pPr>
          </a:lstStyle>
          <a:p>
            <a:r>
              <a:rPr lang="ko-KR" altLang="en-US" sz="1000" dirty="0"/>
              <a:t>클라이언트</a:t>
            </a:r>
            <a:endParaRPr lang="en-US" altLang="ko-KR" sz="1000" dirty="0"/>
          </a:p>
          <a:p>
            <a:r>
              <a:rPr lang="en-US" altLang="ko-KR" sz="1000" dirty="0"/>
              <a:t>Send</a:t>
            </a:r>
          </a:p>
        </p:txBody>
      </p:sp>
      <p:sp>
        <p:nvSpPr>
          <p:cNvPr id="43" name="제목 1">
            <a:extLst>
              <a:ext uri="{FF2B5EF4-FFF2-40B4-BE49-F238E27FC236}">
                <a16:creationId xmlns:a16="http://schemas.microsoft.com/office/drawing/2014/main" id="{C1B732F6-97F8-462A-8749-190B324A7658}"/>
              </a:ext>
            </a:extLst>
          </p:cNvPr>
          <p:cNvSpPr txBox="1">
            <a:spLocks/>
          </p:cNvSpPr>
          <p:nvPr/>
        </p:nvSpPr>
        <p:spPr>
          <a:xfrm>
            <a:off x="8648492" y="2405900"/>
            <a:ext cx="727102" cy="410845"/>
          </a:xfrm>
          <a:prstGeom prst="rect">
            <a:avLst/>
          </a:prstGeom>
          <a:solidFill>
            <a:schemeClr val="bg1"/>
          </a:solidFill>
        </p:spPr>
        <p:txBody>
          <a:bodyPr vert="horz" lIns="91440" tIns="45720" rIns="91440" bIns="45720" rtlCol="0" anchor="b" anchorCtr="0">
            <a:no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+mj-cs"/>
              </a:defRPr>
            </a:lvl1pPr>
          </a:lstStyle>
          <a:p>
            <a:r>
              <a:rPr lang="ko-KR" altLang="en-US" sz="1000" dirty="0"/>
              <a:t>클라이언트</a:t>
            </a:r>
            <a:endParaRPr lang="en-US" altLang="ko-KR" sz="1000" dirty="0"/>
          </a:p>
          <a:p>
            <a:r>
              <a:rPr lang="en-US" altLang="ko-KR" sz="1000" dirty="0" err="1"/>
              <a:t>Recv</a:t>
            </a:r>
            <a:endParaRPr lang="en-US" altLang="ko-KR" sz="1000" dirty="0"/>
          </a:p>
        </p:txBody>
      </p:sp>
      <p:sp>
        <p:nvSpPr>
          <p:cNvPr id="44" name="제목 1">
            <a:extLst>
              <a:ext uri="{FF2B5EF4-FFF2-40B4-BE49-F238E27FC236}">
                <a16:creationId xmlns:a16="http://schemas.microsoft.com/office/drawing/2014/main" id="{E59A295E-1AB8-4A6B-8D2E-D18E517DE4FC}"/>
              </a:ext>
            </a:extLst>
          </p:cNvPr>
          <p:cNvSpPr txBox="1">
            <a:spLocks/>
          </p:cNvSpPr>
          <p:nvPr/>
        </p:nvSpPr>
        <p:spPr>
          <a:xfrm>
            <a:off x="8304182" y="3912892"/>
            <a:ext cx="866340" cy="410845"/>
          </a:xfrm>
          <a:prstGeom prst="rect">
            <a:avLst/>
          </a:prstGeom>
          <a:solidFill>
            <a:schemeClr val="bg1"/>
          </a:solidFill>
        </p:spPr>
        <p:txBody>
          <a:bodyPr vert="horz" lIns="91440" tIns="45720" rIns="91440" bIns="45720" rtlCol="0" anchor="b" anchorCtr="0">
            <a:no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+mj-cs"/>
              </a:defRPr>
            </a:lvl1pPr>
          </a:lstStyle>
          <a:p>
            <a:r>
              <a:rPr lang="ko-KR" altLang="en-US" sz="1000" dirty="0"/>
              <a:t>서버</a:t>
            </a:r>
            <a:endParaRPr lang="en-US" altLang="ko-KR" sz="1000" dirty="0"/>
          </a:p>
          <a:p>
            <a:r>
              <a:rPr lang="en-US" altLang="ko-KR" sz="1000" dirty="0"/>
              <a:t>Send, </a:t>
            </a:r>
            <a:r>
              <a:rPr lang="en-US" altLang="ko-KR" sz="1000" dirty="0" err="1"/>
              <a:t>Recv</a:t>
            </a:r>
            <a:endParaRPr lang="en-US" altLang="ko-KR" sz="1000" dirty="0"/>
          </a:p>
        </p:txBody>
      </p:sp>
      <p:graphicFrame>
        <p:nvGraphicFramePr>
          <p:cNvPr id="17" name="표 16">
            <a:extLst>
              <a:ext uri="{FF2B5EF4-FFF2-40B4-BE49-F238E27FC236}">
                <a16:creationId xmlns:a16="http://schemas.microsoft.com/office/drawing/2014/main" id="{A7DE593A-E84F-4AE9-8714-A08F3D65F16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96534980"/>
              </p:ext>
            </p:extLst>
          </p:nvPr>
        </p:nvGraphicFramePr>
        <p:xfrm>
          <a:off x="3452527" y="1760090"/>
          <a:ext cx="2114939" cy="457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14939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400" b="0" baseline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패킷 관련</a:t>
                      </a:r>
                      <a:endParaRPr lang="en-US" altLang="ko-KR" sz="2400" b="0" baseline="0" dirty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53763926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61257" y="169123"/>
            <a:ext cx="5718629" cy="594932"/>
          </a:xfrm>
        </p:spPr>
        <p:txBody>
          <a:bodyPr/>
          <a:lstStyle/>
          <a:p>
            <a:r>
              <a:rPr lang="en-US" altLang="ko-KR" dirty="0"/>
              <a:t>5. </a:t>
            </a:r>
            <a:r>
              <a:rPr lang="ko-KR" altLang="en-US" dirty="0"/>
              <a:t>개발 내용</a:t>
            </a: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8</a:t>
            </a:fld>
            <a:endParaRPr lang="ko-KR" altLang="en-US"/>
          </a:p>
        </p:txBody>
      </p:sp>
      <p:cxnSp>
        <p:nvCxnSpPr>
          <p:cNvPr id="23" name="직선 연결선 22"/>
          <p:cNvCxnSpPr/>
          <p:nvPr/>
        </p:nvCxnSpPr>
        <p:spPr>
          <a:xfrm>
            <a:off x="6094939" y="1047404"/>
            <a:ext cx="0" cy="4933226"/>
          </a:xfrm>
          <a:prstGeom prst="line">
            <a:avLst/>
          </a:prstGeom>
          <a:ln w="285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그림 4" descr="텍스트이(가) 표시된 사진&#10;&#10;자동 생성된 설명">
            <a:extLst>
              <a:ext uri="{FF2B5EF4-FFF2-40B4-BE49-F238E27FC236}">
                <a16:creationId xmlns:a16="http://schemas.microsoft.com/office/drawing/2014/main" id="{4DD0E71E-0AF3-4C99-AE91-AAFD83C3775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6249" y="878452"/>
            <a:ext cx="5467350" cy="2733675"/>
          </a:xfrm>
          <a:prstGeom prst="rect">
            <a:avLst/>
          </a:prstGeom>
        </p:spPr>
      </p:pic>
      <p:pic>
        <p:nvPicPr>
          <p:cNvPr id="8" name="그림 7" descr="텍스트, 명함이(가) 표시된 사진&#10;&#10;자동 생성된 설명">
            <a:extLst>
              <a:ext uri="{FF2B5EF4-FFF2-40B4-BE49-F238E27FC236}">
                <a16:creationId xmlns:a16="http://schemas.microsoft.com/office/drawing/2014/main" id="{32975ADF-D36C-4ED0-ABC1-BF15F9D0756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6724" y="3973512"/>
            <a:ext cx="5476875" cy="2747963"/>
          </a:xfrm>
          <a:prstGeom prst="rect">
            <a:avLst/>
          </a:prstGeom>
        </p:spPr>
      </p:pic>
      <p:sp>
        <p:nvSpPr>
          <p:cNvPr id="19" name="제목 1">
            <a:extLst>
              <a:ext uri="{FF2B5EF4-FFF2-40B4-BE49-F238E27FC236}">
                <a16:creationId xmlns:a16="http://schemas.microsoft.com/office/drawing/2014/main" id="{0DD8F612-172E-4438-9FB4-5FB1ECCB5DC2}"/>
              </a:ext>
            </a:extLst>
          </p:cNvPr>
          <p:cNvSpPr txBox="1">
            <a:spLocks/>
          </p:cNvSpPr>
          <p:nvPr/>
        </p:nvSpPr>
        <p:spPr>
          <a:xfrm>
            <a:off x="5096005" y="3973512"/>
            <a:ext cx="866340" cy="410845"/>
          </a:xfrm>
          <a:prstGeom prst="rect">
            <a:avLst/>
          </a:prstGeom>
          <a:solidFill>
            <a:schemeClr val="bg1"/>
          </a:solidFill>
        </p:spPr>
        <p:txBody>
          <a:bodyPr vert="horz" lIns="91440" tIns="45720" rIns="91440" bIns="45720" rtlCol="0" anchor="b" anchorCtr="0">
            <a:no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+mj-cs"/>
              </a:defRPr>
            </a:lvl1pPr>
          </a:lstStyle>
          <a:p>
            <a:r>
              <a:rPr lang="en-US" altLang="ko-KR" sz="1000" dirty="0"/>
              <a:t>2</a:t>
            </a:r>
            <a:r>
              <a:rPr lang="ko-KR" altLang="en-US" sz="1000" dirty="0"/>
              <a:t>번 </a:t>
            </a:r>
            <a:endParaRPr lang="en-US" altLang="ko-KR" sz="1000" dirty="0"/>
          </a:p>
          <a:p>
            <a:r>
              <a:rPr lang="ko-KR" altLang="en-US" sz="1000" dirty="0"/>
              <a:t>클라이언트</a:t>
            </a:r>
            <a:endParaRPr lang="en-US" altLang="ko-KR" sz="1000" dirty="0"/>
          </a:p>
        </p:txBody>
      </p:sp>
      <p:graphicFrame>
        <p:nvGraphicFramePr>
          <p:cNvPr id="20" name="표 19">
            <a:extLst>
              <a:ext uri="{FF2B5EF4-FFF2-40B4-BE49-F238E27FC236}">
                <a16:creationId xmlns:a16="http://schemas.microsoft.com/office/drawing/2014/main" id="{5ACBA6C9-8B3B-4798-93F7-0618204A8AD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88870700"/>
              </p:ext>
            </p:extLst>
          </p:nvPr>
        </p:nvGraphicFramePr>
        <p:xfrm>
          <a:off x="6832191" y="2117889"/>
          <a:ext cx="3556818" cy="262222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556818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2622222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800" b="0" u="none" baseline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클라이언트 </a:t>
                      </a:r>
                      <a:r>
                        <a:rPr lang="en-US" altLang="ko-KR" sz="1800" b="0" u="none" baseline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&lt;-&gt;</a:t>
                      </a:r>
                      <a:r>
                        <a:rPr lang="ko-KR" altLang="en-US" sz="1800" b="0" u="none" baseline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서버 간 </a:t>
                      </a:r>
                      <a:r>
                        <a:rPr lang="en-US" altLang="ko-KR" sz="1800" b="0" u="none" baseline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Send, </a:t>
                      </a:r>
                      <a:r>
                        <a:rPr lang="en-US" altLang="ko-KR" sz="1800" b="0" u="none" baseline="0" dirty="0" err="1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Recv</a:t>
                      </a:r>
                      <a:r>
                        <a:rPr lang="ko-KR" altLang="en-US" sz="1800" b="0" u="none" baseline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로 패킷 교환을 한 후 </a:t>
                      </a:r>
                      <a:endParaRPr lang="en-US" altLang="ko-KR" sz="1800" b="0" u="none" baseline="0" dirty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800" b="0" u="none" baseline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각각의 </a:t>
                      </a:r>
                      <a:r>
                        <a:rPr lang="en-US" altLang="ko-KR" sz="1800" b="0" u="none" baseline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1</a:t>
                      </a:r>
                      <a:r>
                        <a:rPr lang="ko-KR" altLang="en-US" sz="1800" b="0" u="none" baseline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번</a:t>
                      </a:r>
                      <a:r>
                        <a:rPr lang="en-US" altLang="ko-KR" sz="1800" b="0" u="none" baseline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, 2</a:t>
                      </a:r>
                      <a:r>
                        <a:rPr lang="ko-KR" altLang="en-US" sz="1800" b="0" u="none" baseline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번 클라이언트의 모습에서 블록의 배치</a:t>
                      </a:r>
                      <a:r>
                        <a:rPr lang="en-US" altLang="ko-KR" sz="1800" b="0" u="none" baseline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, </a:t>
                      </a:r>
                      <a:r>
                        <a:rPr lang="ko-KR" altLang="en-US" sz="1800" b="0" u="none" baseline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플레이어의 위치</a:t>
                      </a:r>
                      <a:r>
                        <a:rPr lang="en-US" altLang="ko-KR" sz="1800" b="0" u="none" baseline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, </a:t>
                      </a:r>
                      <a:r>
                        <a:rPr lang="ko-KR" altLang="en-US" sz="1800" b="0" u="none" baseline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채팅 등이 적용된 모습을 볼 수 있다</a:t>
                      </a:r>
                      <a:r>
                        <a:rPr lang="en-US" altLang="ko-KR" sz="1800" b="0" u="none" baseline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.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  <p:sp>
        <p:nvSpPr>
          <p:cNvPr id="22" name="제목 1">
            <a:extLst>
              <a:ext uri="{FF2B5EF4-FFF2-40B4-BE49-F238E27FC236}">
                <a16:creationId xmlns:a16="http://schemas.microsoft.com/office/drawing/2014/main" id="{8D0E6D98-5B14-4C3F-8F17-C7FCF6FC290F}"/>
              </a:ext>
            </a:extLst>
          </p:cNvPr>
          <p:cNvSpPr txBox="1">
            <a:spLocks/>
          </p:cNvSpPr>
          <p:nvPr/>
        </p:nvSpPr>
        <p:spPr>
          <a:xfrm>
            <a:off x="5096005" y="878452"/>
            <a:ext cx="866340" cy="410845"/>
          </a:xfrm>
          <a:prstGeom prst="rect">
            <a:avLst/>
          </a:prstGeom>
          <a:solidFill>
            <a:schemeClr val="bg1"/>
          </a:solidFill>
        </p:spPr>
        <p:txBody>
          <a:bodyPr vert="horz" lIns="91440" tIns="45720" rIns="91440" bIns="45720" rtlCol="0" anchor="b" anchorCtr="0">
            <a:no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+mj-cs"/>
              </a:defRPr>
            </a:lvl1pPr>
          </a:lstStyle>
          <a:p>
            <a:r>
              <a:rPr lang="en-US" altLang="ko-KR" sz="1000" dirty="0"/>
              <a:t>1</a:t>
            </a:r>
            <a:r>
              <a:rPr lang="ko-KR" altLang="en-US" sz="1000" dirty="0"/>
              <a:t>번 </a:t>
            </a:r>
            <a:endParaRPr lang="en-US" altLang="ko-KR" sz="1000" dirty="0"/>
          </a:p>
          <a:p>
            <a:r>
              <a:rPr lang="ko-KR" altLang="en-US" sz="1000" dirty="0"/>
              <a:t>클라이언트</a:t>
            </a:r>
            <a:endParaRPr lang="en-US" altLang="ko-KR" sz="1000" dirty="0"/>
          </a:p>
        </p:txBody>
      </p:sp>
    </p:spTree>
    <p:extLst>
      <p:ext uri="{BB962C8B-B14F-4D97-AF65-F5344CB8AC3E}">
        <p14:creationId xmlns:p14="http://schemas.microsoft.com/office/powerpoint/2010/main" val="255292127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61257" y="169123"/>
            <a:ext cx="5718629" cy="594932"/>
          </a:xfrm>
        </p:spPr>
        <p:txBody>
          <a:bodyPr/>
          <a:lstStyle/>
          <a:p>
            <a:r>
              <a:rPr lang="en-US" altLang="ko-KR" dirty="0"/>
              <a:t>5. </a:t>
            </a:r>
            <a:r>
              <a:rPr lang="ko-KR" altLang="en-US" dirty="0"/>
              <a:t>개발 내용</a:t>
            </a: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9</a:t>
            </a:fld>
            <a:endParaRPr lang="ko-KR" altLang="en-US"/>
          </a:p>
        </p:txBody>
      </p:sp>
      <p:cxnSp>
        <p:nvCxnSpPr>
          <p:cNvPr id="23" name="직선 연결선 22"/>
          <p:cNvCxnSpPr/>
          <p:nvPr/>
        </p:nvCxnSpPr>
        <p:spPr>
          <a:xfrm>
            <a:off x="6094939" y="1047404"/>
            <a:ext cx="0" cy="4933226"/>
          </a:xfrm>
          <a:prstGeom prst="line">
            <a:avLst/>
          </a:prstGeom>
          <a:ln w="285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5" name="표 4">
            <a:extLst>
              <a:ext uri="{FF2B5EF4-FFF2-40B4-BE49-F238E27FC236}">
                <a16:creationId xmlns:a16="http://schemas.microsoft.com/office/drawing/2014/main" id="{75707E98-CAC0-4798-B59D-3A3D8B1FA119}"/>
              </a:ext>
            </a:extLst>
          </p:cNvPr>
          <p:cNvGraphicFramePr>
            <a:graphicFrameLocks noGrp="1"/>
          </p:cNvGraphicFramePr>
          <p:nvPr/>
        </p:nvGraphicFramePr>
        <p:xfrm>
          <a:off x="261257" y="1192205"/>
          <a:ext cx="2114939" cy="457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14939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400" b="0" baseline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블록 배치 </a:t>
                      </a:r>
                      <a:r>
                        <a:rPr lang="en-US" altLang="ko-KR" sz="2400" b="0" baseline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/ </a:t>
                      </a:r>
                      <a:r>
                        <a:rPr lang="ko-KR" altLang="en-US" sz="2400" b="0" baseline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삭제</a:t>
                      </a:r>
                      <a:endParaRPr lang="en-US" altLang="ko-KR" sz="2400" b="0" baseline="0" dirty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  <p:pic>
        <p:nvPicPr>
          <p:cNvPr id="6" name="그림 5">
            <a:extLst>
              <a:ext uri="{FF2B5EF4-FFF2-40B4-BE49-F238E27FC236}">
                <a16:creationId xmlns:a16="http://schemas.microsoft.com/office/drawing/2014/main" id="{E458366D-9FA9-4DD2-B90E-4BCDB52556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5230" y="2077556"/>
            <a:ext cx="5506221" cy="2702888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BA6AFEB3-FDF5-47F9-A635-48DB5F3F240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71857" y="520354"/>
            <a:ext cx="5690634" cy="1343701"/>
          </a:xfrm>
          <a:prstGeom prst="rect">
            <a:avLst/>
          </a:prstGeom>
        </p:spPr>
      </p:pic>
      <p:graphicFrame>
        <p:nvGraphicFramePr>
          <p:cNvPr id="10" name="표 9">
            <a:extLst>
              <a:ext uri="{FF2B5EF4-FFF2-40B4-BE49-F238E27FC236}">
                <a16:creationId xmlns:a16="http://schemas.microsoft.com/office/drawing/2014/main" id="{580FAA08-02DF-4B56-94BA-962325CCC15E}"/>
              </a:ext>
            </a:extLst>
          </p:cNvPr>
          <p:cNvGraphicFramePr>
            <a:graphicFrameLocks noGrp="1"/>
          </p:cNvGraphicFramePr>
          <p:nvPr/>
        </p:nvGraphicFramePr>
        <p:xfrm>
          <a:off x="6245462" y="3604193"/>
          <a:ext cx="5743424" cy="235250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743424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2352502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b="0" baseline="0" dirty="0" err="1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LineTrace</a:t>
                      </a:r>
                      <a:r>
                        <a:rPr lang="ko-KR" altLang="en-US" sz="1800" b="0" baseline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를 사용하여 광선의 충돌 위치를 바탕으로 </a:t>
                      </a:r>
                      <a:endParaRPr lang="en-US" altLang="ko-KR" sz="1800" b="0" baseline="0" dirty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800" b="0" baseline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블록이 배치될 위치를 조정한 뒤 해당 위치에 블록을 생성</a:t>
                      </a:r>
                      <a:r>
                        <a:rPr lang="en-US" altLang="ko-KR" sz="1800" b="0" baseline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, </a:t>
                      </a:r>
                    </a:p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800" b="0" baseline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삭제도 동일한 방식으로 처리</a:t>
                      </a:r>
                      <a:endParaRPr lang="en-US" altLang="ko-KR" sz="1800" b="0" baseline="0" dirty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800" b="0" baseline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배치될 블록의 </a:t>
                      </a:r>
                      <a:r>
                        <a:rPr lang="en-US" altLang="ko-KR" sz="1800" b="0" baseline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Static Mesh</a:t>
                      </a:r>
                      <a:r>
                        <a:rPr lang="ko-KR" altLang="en-US" sz="1800" b="0" baseline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를 가져와서 해당 </a:t>
                      </a:r>
                      <a:r>
                        <a:rPr lang="en-US" altLang="ko-KR" sz="1800" b="0" baseline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Mesh</a:t>
                      </a:r>
                      <a:r>
                        <a:rPr lang="ko-KR" altLang="en-US" sz="1800" b="0" baseline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를 가지며</a:t>
                      </a:r>
                      <a:r>
                        <a:rPr lang="en-US" altLang="ko-KR" sz="1800" b="0" baseline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, wire material</a:t>
                      </a:r>
                      <a:r>
                        <a:rPr lang="ko-KR" altLang="en-US" sz="1800" b="0" baseline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을 사용하는 더미 블록을 가이드로 생성</a:t>
                      </a:r>
                      <a:endParaRPr lang="en-US" altLang="ko-KR" sz="1800" b="0" baseline="0" dirty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  <p:pic>
        <p:nvPicPr>
          <p:cNvPr id="13" name="그림 12">
            <a:extLst>
              <a:ext uri="{FF2B5EF4-FFF2-40B4-BE49-F238E27FC236}">
                <a16:creationId xmlns:a16="http://schemas.microsoft.com/office/drawing/2014/main" id="{9861B182-E3F0-4E72-8007-6743DF8C097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71857" y="1956248"/>
            <a:ext cx="5690634" cy="14727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316598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4486</TotalTime>
  <Words>866</Words>
  <Application>Microsoft Office PowerPoint</Application>
  <PresentationFormat>와이드스크린</PresentationFormat>
  <Paragraphs>210</Paragraphs>
  <Slides>16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16</vt:i4>
      </vt:variant>
    </vt:vector>
  </HeadingPairs>
  <TitlesOfParts>
    <vt:vector size="23" baseType="lpstr">
      <vt:lpstr>배달의민족 도현</vt:lpstr>
      <vt:lpstr>배찌체</vt:lpstr>
      <vt:lpstr>배달의민족 연성</vt:lpstr>
      <vt:lpstr>맑은 고딕</vt:lpstr>
      <vt:lpstr>배달의민족 주아</vt:lpstr>
      <vt:lpstr>Arial</vt:lpstr>
      <vt:lpstr>Office 테마</vt:lpstr>
      <vt:lpstr>PowerPoint 프레젠테이션</vt:lpstr>
      <vt:lpstr>I N D E X</vt:lpstr>
      <vt:lpstr>1. 게임 개요</vt:lpstr>
      <vt:lpstr>2. 게임 방법</vt:lpstr>
      <vt:lpstr>3. 기술적 요소 및 중점 연구 분야</vt:lpstr>
      <vt:lpstr>4. 구성원의 역할 분담</vt:lpstr>
      <vt:lpstr>5. 개발 내용</vt:lpstr>
      <vt:lpstr>5. 개발 내용</vt:lpstr>
      <vt:lpstr>5. 개발 내용</vt:lpstr>
      <vt:lpstr>5. 개발 내용</vt:lpstr>
      <vt:lpstr>5. 개발 내용</vt:lpstr>
      <vt:lpstr>5. 개발 내용</vt:lpstr>
      <vt:lpstr>5. 개발 내용</vt:lpstr>
      <vt:lpstr>6. 문제점 및 보완책</vt:lpstr>
      <vt:lpstr>7. 향후 개발 일정</vt:lpstr>
      <vt:lpstr>8. 데모 시연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ㅇㅇ</dc:title>
  <dc:creator>User</dc:creator>
  <cp:lastModifiedBy>호민 권</cp:lastModifiedBy>
  <cp:revision>680</cp:revision>
  <cp:lastPrinted>2020-12-10T07:13:07Z</cp:lastPrinted>
  <dcterms:created xsi:type="dcterms:W3CDTF">2020-09-21T00:19:03Z</dcterms:created>
  <dcterms:modified xsi:type="dcterms:W3CDTF">2021-05-13T03:52:49Z</dcterms:modified>
</cp:coreProperties>
</file>

<file path=docProps/thumbnail.jpeg>
</file>